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693" r:id="rId4"/>
    <p:sldMasterId id="2147483713" r:id="rId5"/>
    <p:sldMasterId id="2147483728" r:id="rId6"/>
    <p:sldMasterId id="2147483743" r:id="rId7"/>
    <p:sldMasterId id="2147483758" r:id="rId8"/>
    <p:sldMasterId id="2147483773" r:id="rId9"/>
    <p:sldMasterId id="2147483788" r:id="rId10"/>
    <p:sldMasterId id="2147483803" r:id="rId11"/>
  </p:sldMasterIdLst>
  <p:notesMasterIdLst>
    <p:notesMasterId r:id="rId56"/>
  </p:notesMasterIdLst>
  <p:sldIdLst>
    <p:sldId id="489" r:id="rId12"/>
    <p:sldId id="538" r:id="rId13"/>
    <p:sldId id="535" r:id="rId14"/>
    <p:sldId id="537" r:id="rId15"/>
    <p:sldId id="536" r:id="rId16"/>
    <p:sldId id="493" r:id="rId17"/>
    <p:sldId id="492" r:id="rId18"/>
    <p:sldId id="491" r:id="rId19"/>
    <p:sldId id="494" r:id="rId20"/>
    <p:sldId id="495" r:id="rId21"/>
    <p:sldId id="498" r:id="rId22"/>
    <p:sldId id="505" r:id="rId23"/>
    <p:sldId id="499" r:id="rId24"/>
    <p:sldId id="500" r:id="rId25"/>
    <p:sldId id="506" r:id="rId26"/>
    <p:sldId id="508" r:id="rId27"/>
    <p:sldId id="510" r:id="rId28"/>
    <p:sldId id="509" r:id="rId29"/>
    <p:sldId id="511" r:id="rId30"/>
    <p:sldId id="512" r:id="rId31"/>
    <p:sldId id="513" r:id="rId32"/>
    <p:sldId id="514" r:id="rId33"/>
    <p:sldId id="515" r:id="rId34"/>
    <p:sldId id="517" r:id="rId35"/>
    <p:sldId id="518" r:id="rId36"/>
    <p:sldId id="520" r:id="rId37"/>
    <p:sldId id="519" r:id="rId38"/>
    <p:sldId id="521" r:id="rId39"/>
    <p:sldId id="522" r:id="rId40"/>
    <p:sldId id="523" r:id="rId41"/>
    <p:sldId id="524" r:id="rId42"/>
    <p:sldId id="525" r:id="rId43"/>
    <p:sldId id="487" r:id="rId44"/>
    <p:sldId id="488" r:id="rId45"/>
    <p:sldId id="526" r:id="rId46"/>
    <p:sldId id="527" r:id="rId47"/>
    <p:sldId id="528" r:id="rId48"/>
    <p:sldId id="529" r:id="rId49"/>
    <p:sldId id="530" r:id="rId50"/>
    <p:sldId id="531" r:id="rId51"/>
    <p:sldId id="532" r:id="rId52"/>
    <p:sldId id="533" r:id="rId53"/>
    <p:sldId id="539" r:id="rId54"/>
    <p:sldId id="534" r:id="rId5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0099CC"/>
    <a:srgbClr val="7FBE1F"/>
    <a:srgbClr val="8E002F"/>
    <a:srgbClr val="49701E"/>
    <a:srgbClr val="CCFF66"/>
    <a:srgbClr val="A7E250"/>
    <a:srgbClr val="8FCE4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2" autoAdjust="0"/>
    <p:restoredTop sz="93122" autoAdjust="0"/>
  </p:normalViewPr>
  <p:slideViewPr>
    <p:cSldViewPr>
      <p:cViewPr>
        <p:scale>
          <a:sx n="50" d="100"/>
          <a:sy n="50" d="100"/>
        </p:scale>
        <p:origin x="-514" y="-8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dyck\Documents\Solido\FPVT_benchmarks_Aug_7_2012_SON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711348931871506E-2"/>
          <c:y val="3.4977742319654975E-2"/>
          <c:w val="0.9361892009906122"/>
          <c:h val="0.761566940696289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Sim reduction (X)</c:v>
                </c:pt>
              </c:strCache>
            </c:strRef>
          </c:tx>
          <c:invertIfNegative val="0"/>
          <c:val>
            <c:numRef>
              <c:f>Sheet1!$D$2:$D$227</c:f>
              <c:numCache>
                <c:formatCode>General</c:formatCode>
                <c:ptCount val="226"/>
                <c:pt idx="0">
                  <c:v>2.34</c:v>
                </c:pt>
                <c:pt idx="1">
                  <c:v>2.34</c:v>
                </c:pt>
                <c:pt idx="2">
                  <c:v>2.36</c:v>
                </c:pt>
                <c:pt idx="3">
                  <c:v>2.37</c:v>
                </c:pt>
                <c:pt idx="4">
                  <c:v>2.4300000000000002</c:v>
                </c:pt>
                <c:pt idx="5">
                  <c:v>2.5</c:v>
                </c:pt>
                <c:pt idx="6">
                  <c:v>2.5499999999999998</c:v>
                </c:pt>
                <c:pt idx="7">
                  <c:v>2.5499999999999998</c:v>
                </c:pt>
                <c:pt idx="8">
                  <c:v>2.5499999999999998</c:v>
                </c:pt>
                <c:pt idx="9">
                  <c:v>2.6</c:v>
                </c:pt>
                <c:pt idx="10">
                  <c:v>2.6</c:v>
                </c:pt>
                <c:pt idx="11">
                  <c:v>2.65</c:v>
                </c:pt>
                <c:pt idx="12">
                  <c:v>2.66</c:v>
                </c:pt>
                <c:pt idx="13">
                  <c:v>2.7</c:v>
                </c:pt>
                <c:pt idx="14">
                  <c:v>2.87</c:v>
                </c:pt>
                <c:pt idx="15">
                  <c:v>2.93</c:v>
                </c:pt>
                <c:pt idx="16">
                  <c:v>3.04</c:v>
                </c:pt>
                <c:pt idx="17">
                  <c:v>3.04</c:v>
                </c:pt>
                <c:pt idx="18">
                  <c:v>3.04</c:v>
                </c:pt>
                <c:pt idx="19">
                  <c:v>3.04</c:v>
                </c:pt>
                <c:pt idx="20">
                  <c:v>3.21</c:v>
                </c:pt>
                <c:pt idx="21">
                  <c:v>3.27</c:v>
                </c:pt>
                <c:pt idx="22">
                  <c:v>3.29</c:v>
                </c:pt>
                <c:pt idx="23">
                  <c:v>3.29</c:v>
                </c:pt>
                <c:pt idx="24">
                  <c:v>3.29</c:v>
                </c:pt>
                <c:pt idx="25">
                  <c:v>3.33</c:v>
                </c:pt>
                <c:pt idx="26">
                  <c:v>3.45</c:v>
                </c:pt>
                <c:pt idx="27">
                  <c:v>3.46</c:v>
                </c:pt>
                <c:pt idx="28">
                  <c:v>3.46</c:v>
                </c:pt>
                <c:pt idx="29">
                  <c:v>3.46</c:v>
                </c:pt>
                <c:pt idx="30">
                  <c:v>3.46</c:v>
                </c:pt>
                <c:pt idx="31">
                  <c:v>3.46</c:v>
                </c:pt>
                <c:pt idx="32">
                  <c:v>3.49</c:v>
                </c:pt>
                <c:pt idx="33">
                  <c:v>3.52</c:v>
                </c:pt>
                <c:pt idx="34">
                  <c:v>3.52</c:v>
                </c:pt>
                <c:pt idx="35">
                  <c:v>3.52</c:v>
                </c:pt>
                <c:pt idx="36">
                  <c:v>3.55</c:v>
                </c:pt>
                <c:pt idx="37">
                  <c:v>3.56</c:v>
                </c:pt>
                <c:pt idx="38">
                  <c:v>3.56</c:v>
                </c:pt>
                <c:pt idx="39">
                  <c:v>3.56</c:v>
                </c:pt>
                <c:pt idx="40">
                  <c:v>3.58</c:v>
                </c:pt>
                <c:pt idx="41">
                  <c:v>3.62</c:v>
                </c:pt>
                <c:pt idx="42">
                  <c:v>3.62</c:v>
                </c:pt>
                <c:pt idx="43">
                  <c:v>3.62</c:v>
                </c:pt>
                <c:pt idx="44">
                  <c:v>3.68</c:v>
                </c:pt>
                <c:pt idx="45">
                  <c:v>3.77</c:v>
                </c:pt>
                <c:pt idx="46">
                  <c:v>3.81</c:v>
                </c:pt>
                <c:pt idx="47">
                  <c:v>3.85</c:v>
                </c:pt>
                <c:pt idx="48">
                  <c:v>3.88</c:v>
                </c:pt>
                <c:pt idx="49">
                  <c:v>4.05</c:v>
                </c:pt>
                <c:pt idx="50">
                  <c:v>4.0999999999999996</c:v>
                </c:pt>
                <c:pt idx="51">
                  <c:v>4.13</c:v>
                </c:pt>
                <c:pt idx="52">
                  <c:v>4.22</c:v>
                </c:pt>
                <c:pt idx="53">
                  <c:v>4.25</c:v>
                </c:pt>
                <c:pt idx="54">
                  <c:v>4.3099999999999996</c:v>
                </c:pt>
                <c:pt idx="55">
                  <c:v>4.3099999999999996</c:v>
                </c:pt>
                <c:pt idx="56">
                  <c:v>4.3099999999999996</c:v>
                </c:pt>
                <c:pt idx="57">
                  <c:v>4.3099999999999996</c:v>
                </c:pt>
                <c:pt idx="58">
                  <c:v>4.3600000000000003</c:v>
                </c:pt>
                <c:pt idx="59">
                  <c:v>4.45</c:v>
                </c:pt>
                <c:pt idx="60">
                  <c:v>4.5</c:v>
                </c:pt>
                <c:pt idx="61">
                  <c:v>4.66</c:v>
                </c:pt>
                <c:pt idx="62">
                  <c:v>4.71</c:v>
                </c:pt>
                <c:pt idx="63">
                  <c:v>4.71</c:v>
                </c:pt>
                <c:pt idx="64">
                  <c:v>4.71</c:v>
                </c:pt>
                <c:pt idx="65">
                  <c:v>4.71</c:v>
                </c:pt>
                <c:pt idx="66">
                  <c:v>4.82</c:v>
                </c:pt>
                <c:pt idx="67">
                  <c:v>4.87</c:v>
                </c:pt>
                <c:pt idx="68">
                  <c:v>4.88</c:v>
                </c:pt>
                <c:pt idx="69">
                  <c:v>4.9400000000000004</c:v>
                </c:pt>
                <c:pt idx="70">
                  <c:v>4.9400000000000004</c:v>
                </c:pt>
                <c:pt idx="71">
                  <c:v>4.9400000000000004</c:v>
                </c:pt>
                <c:pt idx="72">
                  <c:v>4.9400000000000004</c:v>
                </c:pt>
                <c:pt idx="73">
                  <c:v>4.9400000000000004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5.0599999999999996</c:v>
                </c:pt>
                <c:pt idx="81">
                  <c:v>5.0599999999999996</c:v>
                </c:pt>
                <c:pt idx="82">
                  <c:v>5.07</c:v>
                </c:pt>
                <c:pt idx="83">
                  <c:v>5.13</c:v>
                </c:pt>
                <c:pt idx="84">
                  <c:v>5.13</c:v>
                </c:pt>
                <c:pt idx="85">
                  <c:v>5.19</c:v>
                </c:pt>
                <c:pt idx="86">
                  <c:v>5.19</c:v>
                </c:pt>
                <c:pt idx="87">
                  <c:v>5.26</c:v>
                </c:pt>
                <c:pt idx="88">
                  <c:v>5.26</c:v>
                </c:pt>
                <c:pt idx="89">
                  <c:v>5.26</c:v>
                </c:pt>
                <c:pt idx="90">
                  <c:v>5.26</c:v>
                </c:pt>
                <c:pt idx="91">
                  <c:v>5.26</c:v>
                </c:pt>
                <c:pt idx="92">
                  <c:v>5.26</c:v>
                </c:pt>
                <c:pt idx="93">
                  <c:v>5.33</c:v>
                </c:pt>
                <c:pt idx="94">
                  <c:v>5.33</c:v>
                </c:pt>
                <c:pt idx="95">
                  <c:v>5.33</c:v>
                </c:pt>
                <c:pt idx="96">
                  <c:v>5.33</c:v>
                </c:pt>
                <c:pt idx="97">
                  <c:v>5.33</c:v>
                </c:pt>
                <c:pt idx="98">
                  <c:v>5.33</c:v>
                </c:pt>
                <c:pt idx="99">
                  <c:v>5.33</c:v>
                </c:pt>
                <c:pt idx="100">
                  <c:v>5.33</c:v>
                </c:pt>
                <c:pt idx="101">
                  <c:v>5.33</c:v>
                </c:pt>
                <c:pt idx="102">
                  <c:v>5.33</c:v>
                </c:pt>
                <c:pt idx="103">
                  <c:v>5.33</c:v>
                </c:pt>
                <c:pt idx="104">
                  <c:v>5.33</c:v>
                </c:pt>
                <c:pt idx="105">
                  <c:v>5.33</c:v>
                </c:pt>
                <c:pt idx="106">
                  <c:v>5.33</c:v>
                </c:pt>
                <c:pt idx="107">
                  <c:v>5.4</c:v>
                </c:pt>
                <c:pt idx="108">
                  <c:v>5.47</c:v>
                </c:pt>
                <c:pt idx="109">
                  <c:v>5.47</c:v>
                </c:pt>
                <c:pt idx="110">
                  <c:v>5.47</c:v>
                </c:pt>
                <c:pt idx="111">
                  <c:v>5.78</c:v>
                </c:pt>
                <c:pt idx="112">
                  <c:v>5.87</c:v>
                </c:pt>
                <c:pt idx="113">
                  <c:v>6.15</c:v>
                </c:pt>
                <c:pt idx="114">
                  <c:v>6.34</c:v>
                </c:pt>
                <c:pt idx="115">
                  <c:v>6.34</c:v>
                </c:pt>
                <c:pt idx="116">
                  <c:v>6.79</c:v>
                </c:pt>
                <c:pt idx="117">
                  <c:v>6.79</c:v>
                </c:pt>
                <c:pt idx="118">
                  <c:v>6.81</c:v>
                </c:pt>
                <c:pt idx="119">
                  <c:v>6.92</c:v>
                </c:pt>
                <c:pt idx="120">
                  <c:v>6.92</c:v>
                </c:pt>
                <c:pt idx="121">
                  <c:v>7.17</c:v>
                </c:pt>
                <c:pt idx="122">
                  <c:v>7.19</c:v>
                </c:pt>
                <c:pt idx="123">
                  <c:v>7.21</c:v>
                </c:pt>
                <c:pt idx="124">
                  <c:v>7.21</c:v>
                </c:pt>
                <c:pt idx="125">
                  <c:v>7.21</c:v>
                </c:pt>
                <c:pt idx="126">
                  <c:v>7.21</c:v>
                </c:pt>
                <c:pt idx="127">
                  <c:v>7.22</c:v>
                </c:pt>
                <c:pt idx="128">
                  <c:v>7.33</c:v>
                </c:pt>
                <c:pt idx="129">
                  <c:v>7.42</c:v>
                </c:pt>
                <c:pt idx="130">
                  <c:v>7.56</c:v>
                </c:pt>
                <c:pt idx="131">
                  <c:v>7.64</c:v>
                </c:pt>
                <c:pt idx="132">
                  <c:v>7.84</c:v>
                </c:pt>
                <c:pt idx="133">
                  <c:v>7.94</c:v>
                </c:pt>
                <c:pt idx="134">
                  <c:v>8.27</c:v>
                </c:pt>
                <c:pt idx="135">
                  <c:v>8.27</c:v>
                </c:pt>
                <c:pt idx="136">
                  <c:v>8.93</c:v>
                </c:pt>
                <c:pt idx="137">
                  <c:v>9.2100000000000009</c:v>
                </c:pt>
                <c:pt idx="138">
                  <c:v>9.42</c:v>
                </c:pt>
                <c:pt idx="139">
                  <c:v>9.5299999999999994</c:v>
                </c:pt>
                <c:pt idx="140">
                  <c:v>10.66</c:v>
                </c:pt>
                <c:pt idx="141">
                  <c:v>10.8</c:v>
                </c:pt>
                <c:pt idx="142">
                  <c:v>11.1</c:v>
                </c:pt>
                <c:pt idx="143">
                  <c:v>13.06</c:v>
                </c:pt>
                <c:pt idx="144">
                  <c:v>13.06</c:v>
                </c:pt>
                <c:pt idx="145">
                  <c:v>14.6</c:v>
                </c:pt>
                <c:pt idx="146">
                  <c:v>15.48</c:v>
                </c:pt>
                <c:pt idx="147">
                  <c:v>16.64</c:v>
                </c:pt>
                <c:pt idx="148">
                  <c:v>16.8</c:v>
                </c:pt>
                <c:pt idx="149">
                  <c:v>16.8</c:v>
                </c:pt>
                <c:pt idx="150">
                  <c:v>16.8</c:v>
                </c:pt>
                <c:pt idx="151">
                  <c:v>16.8</c:v>
                </c:pt>
                <c:pt idx="152">
                  <c:v>17.11</c:v>
                </c:pt>
                <c:pt idx="153">
                  <c:v>17.11</c:v>
                </c:pt>
                <c:pt idx="154">
                  <c:v>17.48</c:v>
                </c:pt>
                <c:pt idx="155">
                  <c:v>21.27</c:v>
                </c:pt>
                <c:pt idx="156">
                  <c:v>21.89</c:v>
                </c:pt>
                <c:pt idx="157">
                  <c:v>22.83</c:v>
                </c:pt>
                <c:pt idx="158">
                  <c:v>25.37</c:v>
                </c:pt>
                <c:pt idx="159">
                  <c:v>25.49</c:v>
                </c:pt>
                <c:pt idx="160">
                  <c:v>26.41</c:v>
                </c:pt>
                <c:pt idx="161">
                  <c:v>28.18</c:v>
                </c:pt>
                <c:pt idx="162">
                  <c:v>28.26</c:v>
                </c:pt>
                <c:pt idx="163">
                  <c:v>28.26</c:v>
                </c:pt>
                <c:pt idx="164">
                  <c:v>30.12</c:v>
                </c:pt>
                <c:pt idx="165">
                  <c:v>30.12</c:v>
                </c:pt>
                <c:pt idx="166">
                  <c:v>30.38</c:v>
                </c:pt>
                <c:pt idx="167">
                  <c:v>30.38</c:v>
                </c:pt>
                <c:pt idx="168">
                  <c:v>30.38</c:v>
                </c:pt>
                <c:pt idx="169">
                  <c:v>30.38</c:v>
                </c:pt>
                <c:pt idx="170">
                  <c:v>31.15</c:v>
                </c:pt>
                <c:pt idx="171">
                  <c:v>31.7</c:v>
                </c:pt>
                <c:pt idx="172">
                  <c:v>31.7</c:v>
                </c:pt>
                <c:pt idx="173">
                  <c:v>31.7</c:v>
                </c:pt>
                <c:pt idx="174">
                  <c:v>31.97</c:v>
                </c:pt>
                <c:pt idx="175">
                  <c:v>32.840000000000003</c:v>
                </c:pt>
                <c:pt idx="176">
                  <c:v>33.14</c:v>
                </c:pt>
                <c:pt idx="177">
                  <c:v>33.75</c:v>
                </c:pt>
                <c:pt idx="178">
                  <c:v>33.75</c:v>
                </c:pt>
                <c:pt idx="179">
                  <c:v>33.75</c:v>
                </c:pt>
                <c:pt idx="180">
                  <c:v>33.75</c:v>
                </c:pt>
                <c:pt idx="181">
                  <c:v>33.75</c:v>
                </c:pt>
                <c:pt idx="182">
                  <c:v>33.75</c:v>
                </c:pt>
                <c:pt idx="183">
                  <c:v>34.06</c:v>
                </c:pt>
                <c:pt idx="184">
                  <c:v>34.06</c:v>
                </c:pt>
                <c:pt idx="185">
                  <c:v>34.06</c:v>
                </c:pt>
                <c:pt idx="186">
                  <c:v>34.229999999999997</c:v>
                </c:pt>
                <c:pt idx="187">
                  <c:v>34.39</c:v>
                </c:pt>
                <c:pt idx="188">
                  <c:v>34.39</c:v>
                </c:pt>
                <c:pt idx="189">
                  <c:v>34.39</c:v>
                </c:pt>
                <c:pt idx="190">
                  <c:v>35.39</c:v>
                </c:pt>
                <c:pt idx="191">
                  <c:v>35.39</c:v>
                </c:pt>
                <c:pt idx="192">
                  <c:v>35.39</c:v>
                </c:pt>
                <c:pt idx="193">
                  <c:v>35.39</c:v>
                </c:pt>
                <c:pt idx="194">
                  <c:v>35.39</c:v>
                </c:pt>
                <c:pt idx="195">
                  <c:v>35.729999999999997</c:v>
                </c:pt>
                <c:pt idx="196">
                  <c:v>35.729999999999997</c:v>
                </c:pt>
                <c:pt idx="197">
                  <c:v>35.729999999999997</c:v>
                </c:pt>
                <c:pt idx="198">
                  <c:v>35.729999999999997</c:v>
                </c:pt>
                <c:pt idx="199">
                  <c:v>35.729999999999997</c:v>
                </c:pt>
                <c:pt idx="200">
                  <c:v>36.090000000000003</c:v>
                </c:pt>
                <c:pt idx="201">
                  <c:v>36.82</c:v>
                </c:pt>
                <c:pt idx="202">
                  <c:v>37.19</c:v>
                </c:pt>
                <c:pt idx="203">
                  <c:v>37.58</c:v>
                </c:pt>
                <c:pt idx="204">
                  <c:v>37.97</c:v>
                </c:pt>
                <c:pt idx="205">
                  <c:v>38.369999999999997</c:v>
                </c:pt>
                <c:pt idx="206">
                  <c:v>38.369999999999997</c:v>
                </c:pt>
                <c:pt idx="207">
                  <c:v>38.369999999999997</c:v>
                </c:pt>
                <c:pt idx="208">
                  <c:v>39.619999999999997</c:v>
                </c:pt>
                <c:pt idx="209">
                  <c:v>40.5</c:v>
                </c:pt>
                <c:pt idx="210">
                  <c:v>40.799999999999997</c:v>
                </c:pt>
                <c:pt idx="211">
                  <c:v>60.41</c:v>
                </c:pt>
                <c:pt idx="212">
                  <c:v>67.5</c:v>
                </c:pt>
                <c:pt idx="213">
                  <c:v>67.5</c:v>
                </c:pt>
                <c:pt idx="214">
                  <c:v>87.48</c:v>
                </c:pt>
                <c:pt idx="215">
                  <c:v>96.77</c:v>
                </c:pt>
                <c:pt idx="216">
                  <c:v>96.77</c:v>
                </c:pt>
                <c:pt idx="217">
                  <c:v>105.14</c:v>
                </c:pt>
                <c:pt idx="218">
                  <c:v>105.14</c:v>
                </c:pt>
                <c:pt idx="219">
                  <c:v>110.45</c:v>
                </c:pt>
                <c:pt idx="220">
                  <c:v>121.5</c:v>
                </c:pt>
                <c:pt idx="221">
                  <c:v>137.84</c:v>
                </c:pt>
                <c:pt idx="222">
                  <c:v>150.47999999999999</c:v>
                </c:pt>
                <c:pt idx="223">
                  <c:v>154.01</c:v>
                </c:pt>
                <c:pt idx="224">
                  <c:v>195.27</c:v>
                </c:pt>
                <c:pt idx="225">
                  <c:v>195.27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930176"/>
        <c:axId val="128931712"/>
      </c:barChart>
      <c:catAx>
        <c:axId val="128930176"/>
        <c:scaling>
          <c:orientation val="minMax"/>
        </c:scaling>
        <c:delete val="0"/>
        <c:axPos val="b"/>
        <c:majorTickMark val="out"/>
        <c:minorTickMark val="none"/>
        <c:tickLblPos val="nextTo"/>
        <c:crossAx val="128931712"/>
        <c:crosses val="autoZero"/>
        <c:auto val="1"/>
        <c:lblAlgn val="ctr"/>
        <c:lblOffset val="100"/>
        <c:noMultiLvlLbl val="0"/>
      </c:catAx>
      <c:valAx>
        <c:axId val="128931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9301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CA5D361A-B622-4F11-9E80-2BB4D03402F0}" type="datetimeFigureOut">
              <a:rPr lang="en-US" smtClean="0"/>
              <a:pPr/>
              <a:t>6/30/2014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6F26162-B995-4526-914A-BA7875BF3A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133D86F-0F2C-47ED-8D67-BEF08736F8A5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2560" y="8772669"/>
            <a:ext cx="3037840" cy="46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5" tIns="46481" rIns="92965" bIns="46481" anchor="b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824A4FC-7D92-482D-932D-E90920E4F3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0563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5"/>
            <a:ext cx="5140960" cy="4157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65" tIns="46481" rIns="92965" bIns="464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23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24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25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26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27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31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32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56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56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700088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29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5533"/>
            <a:ext cx="5595338" cy="4143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 defTabSz="449263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15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700088"/>
            <a:ext cx="4603750" cy="34528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90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385533"/>
            <a:ext cx="5595338" cy="40616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 defTabSz="449263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41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42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43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16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17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18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19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20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21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>
          <a:xfrm>
            <a:off x="3970938" y="8772668"/>
            <a:ext cx="3037840" cy="461804"/>
          </a:xfrm>
          <a:prstGeom prst="rect">
            <a:avLst/>
          </a:prstGeom>
          <a:noFill/>
        </p:spPr>
        <p:txBody>
          <a:bodyPr lIns="92830" tIns="46415" rIns="92830" bIns="46415" anchor="b"/>
          <a:lstStyle/>
          <a:p>
            <a:pPr algn="r">
              <a:defRPr/>
            </a:pPr>
            <a:fld id="{F2CDC25F-3717-45B8-B45A-454CB13A1586}" type="slidenum">
              <a:rPr lang="en-US" sz="1200">
                <a:latin typeface="Arial" charset="0"/>
              </a:rPr>
              <a:pPr algn="r">
                <a:defRPr/>
              </a:pPr>
              <a:t>22</a:t>
            </a:fld>
            <a:endParaRPr lang="en-US" sz="1200" dirty="0">
              <a:latin typeface="Arial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382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384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591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617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256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04770000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1"/>
            <a:ext cx="7772400" cy="1112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 lvl="0"/>
            <a:r>
              <a:rPr lang="de-DE" altLang="es-ES_tradnl" noProof="0" smtClean="0"/>
              <a:t>Klicken Sie, um das Format des Titel-Masters zu bearbeiten.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es-ES_tradnl" noProof="0" smtClean="0"/>
              <a:t>Klicken Sie, um das Format des Untertitel-Masters zu bearbeiten.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2096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248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11274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61084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4006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639" y="990600"/>
            <a:ext cx="4006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35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721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7884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120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4317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58098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890"/>
            <a:ext cx="3008435" cy="5772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876869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5057893"/>
            <a:ext cx="5486400" cy="3094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96551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8552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9345" y="228600"/>
            <a:ext cx="117365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74374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117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1534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016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990600"/>
            <a:ext cx="8153400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021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5772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990600"/>
            <a:ext cx="4006362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639" y="990600"/>
            <a:ext cx="4006362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777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4040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786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03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33088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8418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0390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1716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6386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49158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75233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0325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129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055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35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709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950627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261026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884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981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2520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02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64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81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34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609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107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30663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673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4069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52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413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920123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8229600" cy="857250"/>
          </a:xfrm>
          <a:prstGeom prst="rect">
            <a:avLst/>
          </a:prstGeom>
        </p:spPr>
        <p:txBody>
          <a:bodyPr anchor="ctr" anchorCtr="1"/>
          <a:lstStyle>
            <a:lvl1pPr algn="ctr">
              <a:defRPr>
                <a:solidFill>
                  <a:srgbClr val="6EB51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355403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772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447800"/>
            <a:ext cx="8096250" cy="4976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522516" y="6479812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23515-B4E4-4B99-8BBD-A880730446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4070350" cy="4976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772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522516" y="6479812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23515-B4E4-4B99-8BBD-A880730446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135938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22516" y="6479812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3515-B4E4-4B99-8BBD-A880730446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22516" y="6479812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3515-B4E4-4B99-8BBD-A880730446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023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956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14647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45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96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25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337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7448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302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91971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905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5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5609"/>
      </p:ext>
    </p:extLst>
  </p:cSld>
  <p:clrMapOvr>
    <a:masterClrMapping/>
  </p:clrMapOvr>
  <p:transition/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79207"/>
      </p:ext>
    </p:extLst>
  </p:cSld>
  <p:clrMapOvr>
    <a:masterClrMapping/>
  </p:clrMapOvr>
  <p:transition/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523580209"/>
      </p:ext>
    </p:extLst>
  </p:cSld>
  <p:clrMapOvr>
    <a:masterClrMapping/>
  </p:clrMapOvr>
  <p:transition/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146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307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8008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3187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7614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3088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27701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5139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1080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7445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549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59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9411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6992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8952449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7947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04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0497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973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0465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6400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52551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139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50404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92882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3017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5633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1360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697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29083136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518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81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79003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664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07795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372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588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3585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7128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67735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512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8100"/>
            <a:ext cx="2038350" cy="6386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38100"/>
            <a:ext cx="5964238" cy="6386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9963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79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467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8" y="38100"/>
            <a:ext cx="8051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447800"/>
            <a:ext cx="7899400" cy="497681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1973924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46424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002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996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88918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8850" y="1447800"/>
            <a:ext cx="3873500" cy="4976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1252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9963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6703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2234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72161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68001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9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2342" name="Rectangle 6"/>
          <p:cNvSpPr>
            <a:spLocks noChangeArrowheads="1"/>
          </p:cNvSpPr>
          <p:nvPr/>
        </p:nvSpPr>
        <p:spPr bwMode="ltGray">
          <a:xfrm>
            <a:off x="0" y="0"/>
            <a:ext cx="9144000" cy="1016000"/>
          </a:xfrm>
          <a:prstGeom prst="rect">
            <a:avLst/>
          </a:prstGeom>
          <a:solidFill>
            <a:srgbClr val="7FBE1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8235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CBF175">
                  <a:gamma/>
                  <a:shade val="16078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3" name="Rectangle 17"/>
          <p:cNvSpPr>
            <a:spLocks noChangeArrowheads="1"/>
          </p:cNvSpPr>
          <p:nvPr/>
        </p:nvSpPr>
        <p:spPr bwMode="auto">
          <a:xfrm>
            <a:off x="42863" y="1066800"/>
            <a:ext cx="381000" cy="365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7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35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FFFFFF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228600"/>
            <a:ext cx="8001000" cy="111274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20638" rIns="50800" bIns="206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 para editar estilo título patrón</a:t>
            </a:r>
            <a:endParaRPr lang="de-DE" altLang="en-US" smtClean="0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8349762" y="6532564"/>
            <a:ext cx="243656" cy="17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800" tIns="20638" rIns="50800" bIns="20638">
            <a:spAutoFit/>
          </a:bodyPr>
          <a:lstStyle>
            <a:lvl1pPr defTabSz="4794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2438" defTabSz="4794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06463" defTabSz="4794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58900" defTabSz="4794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12925" defTabSz="4794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70125" defTabSz="479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27325" defTabSz="479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84525" defTabSz="479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41725" defTabSz="479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</a:pPr>
            <a:fld id="{F02087E1-2ACD-444B-9506-13FB91CED664}" type="slidenum">
              <a:rPr lang="en-GB" altLang="en-US" sz="900" b="1" smtClean="0">
                <a:solidFill>
                  <a:srgbClr val="000000"/>
                </a:solidFill>
                <a:latin typeface="Arial" charset="0"/>
              </a:rPr>
              <a:pPr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z="9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025" tIns="36512" rIns="73025" bIns="36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Haga clic para modificar el estilo de texto del patrón</a:t>
            </a:r>
          </a:p>
          <a:p>
            <a:pPr lvl="1"/>
            <a:r>
              <a:rPr lang="en-GB" altLang="en-US" smtClean="0"/>
              <a:t>Segundo nivel</a:t>
            </a:r>
          </a:p>
          <a:p>
            <a:pPr lvl="2"/>
            <a:r>
              <a:rPr lang="en-GB" altLang="en-US" smtClean="0"/>
              <a:t>Tercer nivel</a:t>
            </a:r>
          </a:p>
          <a:p>
            <a:pPr lvl="3"/>
            <a:r>
              <a:rPr lang="en-GB" altLang="en-US" smtClean="0"/>
              <a:t>Cuarto nivel</a:t>
            </a:r>
          </a:p>
          <a:p>
            <a:pPr lvl="4"/>
            <a:r>
              <a:rPr lang="en-GB" altLang="en-U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68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ransition spd="med"/>
  <p:txStyles>
    <p:titleStyle>
      <a:lvl1pPr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defTabSz="47942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482600" indent="-482600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1052513" indent="-379413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2pPr>
      <a:lvl3pPr marL="1439863" indent="-196850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latin typeface="+mn-lt"/>
        </a:defRPr>
      </a:lvl3pPr>
      <a:lvl4pPr marL="1766888" indent="-136525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</a:defRPr>
      </a:lvl4pPr>
      <a:lvl5pPr marL="2117725" indent="-160338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5pPr>
      <a:lvl6pPr marL="2574925" indent="-160338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6pPr>
      <a:lvl7pPr marL="3032125" indent="-160338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7pPr>
      <a:lvl8pPr marL="3489325" indent="-160338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8pPr>
      <a:lvl9pPr marL="3946525" indent="-160338" algn="l" defTabSz="47942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07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rgbClr val="000000"/>
          </a:solidFill>
          <a:latin typeface="+mn-lt"/>
        </a:defRPr>
      </a:lvl2pPr>
      <a:lvl3pPr marL="10287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1773238" indent="-231775" algn="l" rtl="0" eaLnBrk="0" fontAlgn="base" hangingPunct="0">
        <a:spcBef>
          <a:spcPct val="20000"/>
        </a:spcBef>
        <a:spcAft>
          <a:spcPct val="0"/>
        </a:spcAft>
        <a:buClr>
          <a:srgbClr val="91154A"/>
        </a:buClr>
        <a:buChar char="»"/>
        <a:defRPr sz="16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9" name="Picture 2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rgbClr val="000000"/>
          </a:solidFill>
          <a:latin typeface="+mn-lt"/>
        </a:defRPr>
      </a:lvl2pPr>
      <a:lvl3pPr marL="1028700" indent="-2317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17732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16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38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3863" y="1295400"/>
            <a:ext cx="36734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C:\Users\Steven Hepting\Pictures\TSMC Presentation\monte-car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1838" y="4114800"/>
            <a:ext cx="30575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28600" y="0"/>
            <a:ext cx="89154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42863" y="76200"/>
            <a:ext cx="414337" cy="38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28600" y="457200"/>
            <a:ext cx="228600" cy="6400800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CBF175">
                  <a:gamma/>
                  <a:shade val="16078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fontAlgn="base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80962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228600"/>
            <a:ext cx="805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235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CBF175">
                  <a:gamma/>
                  <a:shade val="16078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57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28600" y="0"/>
            <a:ext cx="89154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28600" y="457200"/>
            <a:ext cx="228600" cy="6400800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CBF175">
                  <a:gamma/>
                  <a:shade val="16078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82342" name="Rectangle 6"/>
          <p:cNvSpPr>
            <a:spLocks noChangeArrowheads="1"/>
          </p:cNvSpPr>
          <p:nvPr/>
        </p:nvSpPr>
        <p:spPr bwMode="ltGray">
          <a:xfrm>
            <a:off x="457200" y="228600"/>
            <a:ext cx="8686800" cy="838200"/>
          </a:xfrm>
          <a:prstGeom prst="rect">
            <a:avLst/>
          </a:prstGeom>
          <a:solidFill>
            <a:srgbClr val="7FBE1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" name="Picture 2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22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2pPr>
      <a:lvl3pPr marL="1028700" indent="-231775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rgbClr val="000000"/>
          </a:solidFill>
          <a:latin typeface="+mn-lt"/>
        </a:defRPr>
      </a:lvl3pPr>
      <a:lvl4pPr marL="1427163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1773238" indent="-231775" algn="l" rtl="0" fontAlgn="base">
        <a:spcBef>
          <a:spcPct val="20000"/>
        </a:spcBef>
        <a:spcAft>
          <a:spcPct val="0"/>
        </a:spcAft>
        <a:buClr>
          <a:srgbClr val="91154A"/>
        </a:buClr>
        <a:buChar char="»"/>
        <a:defRPr sz="16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82342" name="Rectangle 6"/>
          <p:cNvSpPr>
            <a:spLocks noChangeArrowheads="1"/>
          </p:cNvSpPr>
          <p:nvPr/>
        </p:nvSpPr>
        <p:spPr bwMode="ltGray">
          <a:xfrm>
            <a:off x="0" y="0"/>
            <a:ext cx="9144000" cy="1016000"/>
          </a:xfrm>
          <a:prstGeom prst="rect">
            <a:avLst/>
          </a:prstGeom>
          <a:solidFill>
            <a:srgbClr val="7FBE1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8235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CBF175">
                  <a:gamma/>
                  <a:shade val="16078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8235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8235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82353" name="Rectangle 17"/>
          <p:cNvSpPr>
            <a:spLocks noChangeArrowheads="1"/>
          </p:cNvSpPr>
          <p:nvPr/>
        </p:nvSpPr>
        <p:spPr bwMode="auto">
          <a:xfrm>
            <a:off x="42863" y="1066800"/>
            <a:ext cx="381000" cy="365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82357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40000"/>
              </a:spcBef>
              <a:buClr>
                <a:prstClr val="black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FFFFFF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ltGray">
          <a:xfrm>
            <a:off x="0" y="0"/>
            <a:ext cx="9144000" cy="1016000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21271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42863" y="1066800"/>
            <a:ext cx="381000" cy="3651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3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FFFFFF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eaLnBrk="0" fontAlgn="base" hangingPunct="0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ltGray">
          <a:xfrm>
            <a:off x="0" y="0"/>
            <a:ext cx="9144000" cy="1016000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21271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42863" y="1066800"/>
            <a:ext cx="381000" cy="3651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7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FFFFFF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eaLnBrk="0" fontAlgn="base" hangingPunct="0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ltGray">
          <a:xfrm>
            <a:off x="0" y="0"/>
            <a:ext cx="9144000" cy="1016000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193675" y="1431925"/>
            <a:ext cx="230188" cy="5426075"/>
          </a:xfrm>
          <a:prstGeom prst="rect">
            <a:avLst/>
          </a:prstGeom>
          <a:gradFill rotWithShape="1">
            <a:gsLst>
              <a:gs pos="0">
                <a:srgbClr val="CBF175"/>
              </a:gs>
              <a:gs pos="100000">
                <a:srgbClr val="21271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0" y="990600"/>
            <a:ext cx="193675" cy="5867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228600" y="990600"/>
            <a:ext cx="8915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42863" y="1066800"/>
            <a:ext cx="381000" cy="3651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" name="Rectangle 21"/>
          <p:cNvSpPr>
            <a:spLocks noChangeArrowheads="1"/>
          </p:cNvSpPr>
          <p:nvPr/>
        </p:nvSpPr>
        <p:spPr bwMode="auto">
          <a:xfrm>
            <a:off x="1588" y="893763"/>
            <a:ext cx="9142412" cy="192087"/>
          </a:xfrm>
          <a:prstGeom prst="rect">
            <a:avLst/>
          </a:prstGeom>
          <a:solidFill>
            <a:srgbClr val="7FBE1F"/>
          </a:soli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72" y="6339170"/>
            <a:ext cx="1353728" cy="5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2976051" y="6631290"/>
            <a:ext cx="3191899" cy="216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4163" indent="-284163" eaLnBrk="0" hangingPunct="0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Solido Design Automation Inc. Proprietary and Confidential</a:t>
            </a:r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606425" y="6500813"/>
            <a:ext cx="1647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fld id="{0AB03D71-76CA-4F2C-BA4B-190437398304}" type="slidenum">
              <a:rPr lang="en-US" sz="1200" smtClean="0">
                <a:latin typeface="Calibri" pitchFamily="34" charset="0"/>
                <a:cs typeface="Calibri" pitchFamily="34" charset="0"/>
              </a:rPr>
              <a:pPr eaLnBrk="0" hangingPunct="0">
                <a:defRPr/>
              </a:pPr>
              <a:t>‹#›</a:t>
            </a:fld>
            <a:endParaRPr lang="en-US" sz="1200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1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FFFFFF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rgbClr val="000000"/>
          </a:solidFill>
          <a:latin typeface="+mn-lt"/>
        </a:defRPr>
      </a:lvl2pPr>
      <a:lvl3pPr marL="10287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rgbClr val="000000"/>
          </a:solidFill>
          <a:latin typeface="+mn-lt"/>
        </a:defRPr>
      </a:lvl4pPr>
      <a:lvl5pPr marL="1773238" indent="-231775" algn="l" rtl="0" eaLnBrk="0" fontAlgn="base" hangingPunct="0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  <a:defRPr/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447800"/>
            <a:ext cx="78994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9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846138" y="38100"/>
            <a:ext cx="805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89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entury Gothic" pitchFamily="34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6826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rgbClr val="000000"/>
          </a:solidFill>
          <a:latin typeface="+mn-lt"/>
        </a:defRPr>
      </a:lvl2pPr>
      <a:lvl3pPr marL="10287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4271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rgbClr val="000000"/>
          </a:solidFill>
          <a:latin typeface="+mn-lt"/>
        </a:defRPr>
      </a:lvl4pPr>
      <a:lvl5pPr marL="1773238" indent="-231775" algn="l" rtl="0" eaLnBrk="0" fontAlgn="base" hangingPunct="0">
        <a:spcBef>
          <a:spcPct val="20000"/>
        </a:spcBef>
        <a:spcAft>
          <a:spcPct val="0"/>
        </a:spcAft>
        <a:buClr>
          <a:srgbClr val="91154A"/>
        </a:buClr>
        <a:buChar char="»"/>
        <a:defRPr sz="1600">
          <a:solidFill>
            <a:srgbClr val="000000"/>
          </a:solidFill>
          <a:latin typeface="+mn-lt"/>
        </a:defRPr>
      </a:lvl5pPr>
      <a:lvl6pPr marL="22304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6pPr>
      <a:lvl7pPr marL="26876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7pPr>
      <a:lvl8pPr marL="31448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8pPr>
      <a:lvl9pPr marL="3602038" indent="-231775" algn="l" rtl="0" eaLnBrk="1" fontAlgn="base" hangingPunct="1">
        <a:spcBef>
          <a:spcPct val="20000"/>
        </a:spcBef>
        <a:spcAft>
          <a:spcPct val="0"/>
        </a:spcAft>
        <a:buClr>
          <a:srgbClr val="91154A"/>
        </a:buClr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entmc\Desktop\the-hitchhikers-guide-to-the-galaxy-505742c4e0b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142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0560"/>
            <a:ext cx="9144000" cy="202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Calibri" panose="020F0502020204030204" pitchFamily="34" charset="0"/>
                <a:cs typeface="Arial" pitchFamily="34" charset="0"/>
              </a:rPr>
              <a:t>A Farmboy’s Guide to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Calibri" panose="020F0502020204030204" pitchFamily="34" charset="0"/>
                <a:cs typeface="Arial" pitchFamily="34" charset="0"/>
              </a:rPr>
              <a:t>(Dinging) the Galaxy</a:t>
            </a:r>
          </a:p>
        </p:txBody>
      </p:sp>
    </p:spTree>
    <p:extLst>
      <p:ext uri="{BB962C8B-B14F-4D97-AF65-F5344CB8AC3E}">
        <p14:creationId xmlns:p14="http://schemas.microsoft.com/office/powerpoint/2010/main" val="6282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5639080" y="2965938"/>
            <a:ext cx="182880" cy="182880"/>
          </a:xfrm>
          <a:prstGeom prst="ellipse">
            <a:avLst/>
          </a:prstGeom>
          <a:solidFill>
            <a:srgbClr val="0000FF"/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129" y="3461825"/>
            <a:ext cx="2608086" cy="175432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McConaghy </a:t>
            </a:r>
          </a:p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f</a:t>
            </a:r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arm</a:t>
            </a:r>
          </a:p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(winter)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491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rentmc\Desktop\Weather- twitter- blowing snow - Highway 11 2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445" r="-4929" b="-445"/>
          <a:stretch/>
        </p:blipFill>
        <p:spPr bwMode="auto">
          <a:xfrm>
            <a:off x="0" y="30479"/>
            <a:ext cx="9601200" cy="68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5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7778" r="25875" b="9333"/>
          <a:stretch/>
        </p:blipFill>
        <p:spPr bwMode="auto">
          <a:xfrm>
            <a:off x="838199" y="228600"/>
            <a:ext cx="7269235" cy="66294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09600" y="2438400"/>
            <a:ext cx="7772400" cy="609600"/>
          </a:xfrm>
          <a:prstGeom prst="rect">
            <a:avLst/>
          </a:prstGeom>
          <a:noFill/>
          <a:ln w="857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7936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rentmc\Desktop\15_eastbrook_farm_pigs_2_470x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430" r="719" b="2366"/>
          <a:stretch/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9560" y="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Pigs @ McConaghy farm</a:t>
            </a:r>
          </a:p>
          <a:p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29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rentmc\Desktop\wheatfarm.jpeg.size.xxlarge.letterbox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8363" b="307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51816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Grain @ McConaghy farm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3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entmc\Desktop\15_eastbrook_farm_pigs_2_470x3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430" r="719" b="2366"/>
          <a:stretch/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126480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 love programming”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“I love to build stuff”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“Artificial Intelligence is cool (and it feels like it could change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everything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)”</a:t>
            </a:r>
          </a:p>
          <a:p>
            <a:pPr marL="0" indent="0">
              <a:spcBef>
                <a:spcPts val="5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Constraints?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“You and your two brothers will be taking over the farm”</a:t>
            </a:r>
          </a:p>
          <a:p>
            <a:pPr marL="0" indent="0">
              <a:spcBef>
                <a:spcPts val="5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Working plan: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“I’ll study Agricultural Engineering at the local university, then come back and farm”</a:t>
            </a:r>
          </a:p>
          <a:p>
            <a:pPr marL="0" indent="0">
              <a:spcBef>
                <a:spcPts val="5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(Notice a discrepancy here?)</a:t>
            </a:r>
            <a:endParaRPr lang="en-US" sz="24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1" y="8615"/>
            <a:ext cx="9144000" cy="829585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</a:rPr>
              <a:t>Career Planning as a 12 Year Old (1989)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39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rentmc\Desktop\wheatfarm.jpeg.size.xxlarge.letterbox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8363" b="3076"/>
          <a:stretch/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9144000" cy="5943600"/>
          </a:xfrm>
          <a:solidFill>
            <a:schemeClr val="bg1">
              <a:alpha val="57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to build stuff”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“Artificial Intelligence is cool”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Constraints?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strike="sngStrike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“You and your two brothers will be taking over the farm”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“Dad, there’s a chance I won’t farm.” 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**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Working plan: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strike="sngStrike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“I’ll study Agricultural Engineering, then farm”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“I’ll study Engineering, but maybe it won’t be Agricultural”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** This was </a:t>
            </a:r>
            <a:r>
              <a:rPr lang="en-US" sz="28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super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hard to tell my father. </a:t>
            </a:r>
            <a:endParaRPr lang="en-US" sz="28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0"/>
            <a:ext cx="9143999" cy="914400"/>
          </a:xfrm>
          <a:prstGeom prst="rect">
            <a:avLst/>
          </a:prstGeom>
          <a:solidFill>
            <a:schemeClr val="bg1">
              <a:alpha val="57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</a:rPr>
              <a:t>Career Planning as a 15 Year Old (1992)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6248400" y="3733800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10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rentmc\Desktop\lasonic-ghetto-blaster-i-931x-classi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772160"/>
            <a:ext cx="9128760" cy="60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1" y="846815"/>
            <a:ext cx="8876948" cy="601118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programming”, “I love to build stuff”, “AI is cool”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Status:</a:t>
            </a:r>
          </a:p>
          <a:p>
            <a:pPr>
              <a:spcBef>
                <a:spcPts val="300"/>
              </a:spcBef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Firmly established that I </a:t>
            </a:r>
            <a:r>
              <a:rPr lang="en-US" sz="2800" b="1" i="1" dirty="0">
                <a:solidFill>
                  <a:schemeClr val="tx1"/>
                </a:solidFill>
                <a:latin typeface="Calibri" panose="020F0502020204030204" pitchFamily="34" charset="0"/>
              </a:rPr>
              <a:t>won’t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be farming (yay!)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Just finished first year engineering</a:t>
            </a:r>
          </a:p>
          <a:p>
            <a:pPr>
              <a:spcBef>
                <a:spcPts val="300"/>
              </a:spcBef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Also doing CS. Two degrees in 5 years = efficient! </a:t>
            </a: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Question: “Engineering physics vs. electrical?”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Designing &lt;unclear&gt; vs. &lt;ghetto blasters and DVD players&gt;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**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Final choice: electrical, for opportunities in student politics! (I do like to talk :)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** Note the severe lack of information!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384561" y="8615"/>
            <a:ext cx="830277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</a:rPr>
              <a:t>Career Planning as an 18 Year Old (1995)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52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rentmc\Desktop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4"/>
          <a:stretch/>
        </p:blipFill>
        <p:spPr bwMode="auto">
          <a:xfrm>
            <a:off x="2301240" y="5105401"/>
            <a:ext cx="5105400" cy="1752600"/>
          </a:xfrm>
          <a:prstGeom prst="rect">
            <a:avLst/>
          </a:prstGeom>
          <a:noFill/>
          <a:effectLst>
            <a:outerShdw blurRad="114300" dist="38100" dir="4020000" sx="103000" sy="103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9144000" cy="4343400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programming”, “I love to build stuff”, “AI is cool”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Question: “How exactly do I get into AI?”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 idea! </a:t>
            </a:r>
          </a:p>
          <a:p>
            <a:pPr>
              <a:spcBef>
                <a:spcPts val="300"/>
              </a:spcBef>
            </a:pP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But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 did discover that I could subscribe to IEEE Transactions on Neural Networks. (Yay! Bedtime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reading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 also discovered the periodicals in the engineering library. (Yay! 1994 Genetic Programming workshop!)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Also for fun, I learned C/C++, played with NNs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4000" cy="905785"/>
          </a:xfrm>
          <a:prstGeom prst="rect">
            <a:avLst/>
          </a:prstGeom>
          <a:solidFill>
            <a:schemeClr val="bg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2900" b="1" dirty="0" smtClean="0">
                <a:latin typeface="Calibri" panose="020F0502020204030204" pitchFamily="34" charset="0"/>
              </a:rPr>
              <a:t>Career Planning as an 18.5 Year Old (2</a:t>
            </a:r>
            <a:r>
              <a:rPr lang="en-US" sz="2900" b="1" baseline="30000" dirty="0" smtClean="0">
                <a:latin typeface="Calibri" panose="020F0502020204030204" pitchFamily="34" charset="0"/>
              </a:rPr>
              <a:t>nd</a:t>
            </a:r>
            <a:r>
              <a:rPr lang="en-US" sz="2900" b="1" dirty="0" smtClean="0">
                <a:latin typeface="Calibri" panose="020F0502020204030204" pitchFamily="34" charset="0"/>
              </a:rPr>
              <a:t> year EE) (1995)</a:t>
            </a:r>
            <a:endParaRPr lang="en-US" sz="2900" b="1" dirty="0"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6858000" y="3230217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86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entmc\Desktop\downloa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/>
          <a:stretch/>
        </p:blipFill>
        <p:spPr bwMode="auto">
          <a:xfrm>
            <a:off x="0" y="1722120"/>
            <a:ext cx="9179558" cy="45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46815"/>
            <a:ext cx="9105549" cy="6011185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programming”, “I love to build stuff”, “AI is cool”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How exactly do I get into AI?”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Summer job opportunity: National Defense doing AI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Whoa! Best job ever! I applied. 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I got the job: “experience with C++ and NNs” (!!)</a:t>
            </a:r>
          </a:p>
          <a:p>
            <a:pPr>
              <a:spcBef>
                <a:spcPts val="300"/>
              </a:spcBef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 job: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using radial basis function NNs to classify audio tank signals. Yay!</a:t>
            </a:r>
          </a:p>
          <a:p>
            <a:pPr>
              <a:spcBef>
                <a:spcPts val="300"/>
              </a:spcBef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000" b="1" dirty="0" smtClean="0">
                <a:latin typeface="Calibri" panose="020F0502020204030204" pitchFamily="34" charset="0"/>
              </a:rPr>
              <a:t>Career Planning as a 19 Year Old (3</a:t>
            </a:r>
            <a:r>
              <a:rPr lang="en-US" sz="3000" b="1" baseline="30000" dirty="0" smtClean="0">
                <a:latin typeface="Calibri" panose="020F0502020204030204" pitchFamily="34" charset="0"/>
              </a:rPr>
              <a:t>rd</a:t>
            </a:r>
            <a:r>
              <a:rPr lang="en-US" sz="3000" b="1" dirty="0" smtClean="0">
                <a:latin typeface="Calibri" panose="020F0502020204030204" pitchFamily="34" charset="0"/>
              </a:rPr>
              <a:t> year EE) (1996-97)</a:t>
            </a:r>
            <a:endParaRPr lang="en-US" sz="3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29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2096869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Banana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pic>
        <p:nvPicPr>
          <p:cNvPr id="35842" name="Picture 2" descr="free vector Bananas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50545"/>
            <a:ext cx="1981200" cy="17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862"/>
            <a:ext cx="91440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Types of objects in the world</a:t>
            </a:r>
          </a:p>
        </p:txBody>
      </p:sp>
    </p:spTree>
    <p:extLst>
      <p:ext uri="{BB962C8B-B14F-4D97-AF65-F5344CB8AC3E}">
        <p14:creationId xmlns:p14="http://schemas.microsoft.com/office/powerpoint/2010/main" val="146818911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rentmc\Desktop\subtreeCross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2772" b="13085"/>
          <a:stretch/>
        </p:blipFill>
        <p:spPr bwMode="auto">
          <a:xfrm>
            <a:off x="1" y="911178"/>
            <a:ext cx="9143998" cy="51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846815"/>
            <a:ext cx="9105548" cy="6011185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programming”, “I love to build stuff”, “AI is cool”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New data points: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Class on analog circuits. Manual, creative, math. Yay!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Saw just-published IEEE Trans. on Evolutionary Computation 1(1). Had paper on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design of analog circuits! (using Genetic Programming - GP)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thought: agh, I’ll be obsolete!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Second thought: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perhaps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can do AI-based design?</a:t>
            </a:r>
          </a:p>
          <a:p>
            <a:pPr>
              <a:spcBef>
                <a:spcPts val="300"/>
              </a:spcBef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 next summer job: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back at National Defense. But this time: I did GP, went to a GP conference, met GP people!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000" b="1" dirty="0">
                <a:latin typeface="Calibri" panose="020F0502020204030204" pitchFamily="34" charset="0"/>
              </a:rPr>
              <a:t>Career Planning as a </a:t>
            </a:r>
            <a:r>
              <a:rPr lang="en-US" sz="3000" b="1" dirty="0" smtClean="0">
                <a:latin typeface="Calibri" panose="020F0502020204030204" pitchFamily="34" charset="0"/>
              </a:rPr>
              <a:t>20 </a:t>
            </a:r>
            <a:r>
              <a:rPr lang="en-US" sz="3000" b="1" dirty="0">
                <a:latin typeface="Calibri" panose="020F0502020204030204" pitchFamily="34" charset="0"/>
              </a:rPr>
              <a:t>Year Old </a:t>
            </a:r>
            <a:r>
              <a:rPr lang="en-US" sz="3000" b="1" dirty="0" smtClean="0">
                <a:latin typeface="Calibri" panose="020F0502020204030204" pitchFamily="34" charset="0"/>
              </a:rPr>
              <a:t>(4</a:t>
            </a:r>
            <a:r>
              <a:rPr lang="en-US" sz="3000" b="1" baseline="30000" dirty="0" smtClean="0">
                <a:latin typeface="Calibri" panose="020F0502020204030204" pitchFamily="34" charset="0"/>
              </a:rPr>
              <a:t>th</a:t>
            </a:r>
            <a:r>
              <a:rPr lang="en-US" sz="3000" b="1" dirty="0" smtClean="0">
                <a:latin typeface="Calibri" panose="020F0502020204030204" pitchFamily="34" charset="0"/>
              </a:rPr>
              <a:t> </a:t>
            </a:r>
            <a:r>
              <a:rPr lang="en-US" sz="3000" b="1" dirty="0">
                <a:latin typeface="Calibri" panose="020F0502020204030204" pitchFamily="34" charset="0"/>
              </a:rPr>
              <a:t>year EE</a:t>
            </a:r>
            <a:r>
              <a:rPr lang="en-US" sz="3000" b="1" dirty="0" smtClean="0">
                <a:latin typeface="Calibri" panose="020F0502020204030204" pitchFamily="34" charset="0"/>
              </a:rPr>
              <a:t>) (1997-98)</a:t>
            </a:r>
            <a:endParaRPr lang="en-US" sz="3000" b="1" dirty="0"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8229600" y="4449418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82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1" y="846815"/>
            <a:ext cx="8876948" cy="6011185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Passions: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“I love programming”, “I love to build stuff”, “AI is cool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”,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“Startups are cool” (this was 1998)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“What to do after grad?”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PhD on AI, vs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tart a company, vs get a job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“What to do for final-year team design project?”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Chose (with five colleagues):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Start a company using design project</a:t>
            </a:r>
          </a:p>
          <a:p>
            <a:pPr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As backup, line up funding for PhD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000" b="1" dirty="0">
                <a:latin typeface="Calibri" panose="020F0502020204030204" pitchFamily="34" charset="0"/>
              </a:rPr>
              <a:t>Career Planning as a </a:t>
            </a:r>
            <a:r>
              <a:rPr lang="en-US" sz="3000" b="1" dirty="0" smtClean="0">
                <a:latin typeface="Calibri" panose="020F0502020204030204" pitchFamily="34" charset="0"/>
              </a:rPr>
              <a:t>21 </a:t>
            </a:r>
            <a:r>
              <a:rPr lang="en-US" sz="3000" b="1" dirty="0">
                <a:latin typeface="Calibri" panose="020F0502020204030204" pitchFamily="34" charset="0"/>
              </a:rPr>
              <a:t>Year Old </a:t>
            </a:r>
            <a:r>
              <a:rPr lang="en-US" sz="3000" b="1" dirty="0" smtClean="0">
                <a:latin typeface="Calibri" panose="020F0502020204030204" pitchFamily="34" charset="0"/>
              </a:rPr>
              <a:t>(5</a:t>
            </a:r>
            <a:r>
              <a:rPr lang="en-US" sz="3000" b="1" baseline="30000" dirty="0" smtClean="0">
                <a:latin typeface="Calibri" panose="020F0502020204030204" pitchFamily="34" charset="0"/>
              </a:rPr>
              <a:t>th</a:t>
            </a:r>
            <a:r>
              <a:rPr lang="en-US" sz="3000" b="1" dirty="0" smtClean="0">
                <a:latin typeface="Calibri" panose="020F0502020204030204" pitchFamily="34" charset="0"/>
              </a:rPr>
              <a:t> </a:t>
            </a:r>
            <a:r>
              <a:rPr lang="en-US" sz="3000" b="1" dirty="0">
                <a:latin typeface="Calibri" panose="020F0502020204030204" pitchFamily="34" charset="0"/>
              </a:rPr>
              <a:t>year EE</a:t>
            </a:r>
            <a:r>
              <a:rPr lang="en-US" sz="3000" b="1" dirty="0" smtClean="0">
                <a:latin typeface="Calibri" panose="020F0502020204030204" pitchFamily="34" charset="0"/>
              </a:rPr>
              <a:t>) (1998)</a:t>
            </a:r>
            <a:endParaRPr lang="en-US" sz="3000" b="1" dirty="0">
              <a:latin typeface="Calibri" panose="020F0502020204030204" pitchFamily="34" charset="0"/>
            </a:endParaRPr>
          </a:p>
        </p:txBody>
      </p:sp>
      <p:sp>
        <p:nvSpPr>
          <p:cNvPr id="4" name="5-Point Star 3"/>
          <p:cNvSpPr/>
          <p:nvPr/>
        </p:nvSpPr>
        <p:spPr bwMode="auto">
          <a:xfrm>
            <a:off x="6019800" y="4830417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93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1" y="846815"/>
            <a:ext cx="8876948" cy="60111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Chose a project: 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Brainstormed 50 ideas, filtered on potential etc.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Ended up with (perhaps unsurprisingly) AI for circuits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Prof: “No chance. I’ll buy you steak dinners if you can do this.” Another: “If it could be done it would have been done already”. The gauntlet was thrown..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Bought time: no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class,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just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textbooks. Project 40-60 h/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wk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Built it! 10x state-of-the art! Free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steaks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! 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We presented our design project as a </a:t>
            </a: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company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, calling it “Analog Design Automation Inc.”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Got full PhD funding too. (For AI research of course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 then the project became the company, for real…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152400" y="8615"/>
            <a:ext cx="89915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200" b="1" dirty="0" smtClean="0">
                <a:latin typeface="Calibri" panose="020F0502020204030204" pitchFamily="34" charset="0"/>
              </a:rPr>
              <a:t>How I spent my final year of undergrad (1998-99)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38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3333" r="43876" b="51082"/>
          <a:stretch/>
        </p:blipFill>
        <p:spPr bwMode="auto">
          <a:xfrm>
            <a:off x="609600" y="2529841"/>
            <a:ext cx="7162800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1" y="914399"/>
            <a:ext cx="8876948" cy="3962401"/>
          </a:xfrm>
          <a:solidFill>
            <a:schemeClr val="bg1">
              <a:alpha val="89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Corporate history: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Incorporated the day after last final exam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1999 - $50K gov’t grant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1999 - $500K seed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2000 - $8M series A from Intel &amp; other VCs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2002 - $2.5M series B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Grew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from 6 to 30 people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(“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Valuation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headcount”)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Early 2004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– sold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company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228600" y="8615"/>
            <a:ext cx="8915399" cy="90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</a:rPr>
              <a:t>Analog Design Automation Inc. (1999-2004)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4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ilvertonconsulting.com/blog/wp-content/uploads/2013/02/4227552884_90e46f91f9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838199"/>
            <a:ext cx="9144001" cy="6019801"/>
          </a:xfrm>
          <a:solidFill>
            <a:schemeClr val="tx1">
              <a:alpha val="48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Tech history: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Initial “product” optimized topology + parameters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Discovery: Designers hesitate to adopt it because of </a:t>
            </a:r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trust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Discovery: as a 1</a:t>
            </a:r>
            <a:r>
              <a:rPr lang="en-US" sz="2800" b="1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cut, customers only needed to optimize parameters. </a:t>
            </a:r>
            <a:r>
              <a:rPr lang="en-US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Sol’n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: just optimize in Euclidian space (easier)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Discovery: scalability matters more than optimality. Solution: global → local opt. (easier yet!). Became an edge.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Discovery: the right visualization </a:t>
            </a:r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really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matters. Built an adjacent product. It became an edge.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endParaRPr lang="en-US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CC6600"/>
              </a:buClr>
            </a:pP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Personal realization: Moore’s Law </a:t>
            </a:r>
            <a:r>
              <a:rPr lang="en-US" sz="2800" b="1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really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 matters to humanity. Backbone of other tech, and econ. growth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Analog Design Automation Inc. (1999-2004)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9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b-lhr.xx.fbcdn.net/hphotos-xfa1/t1.0-9/1923632_15091830575_900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9" y="8615"/>
            <a:ext cx="9153678" cy="686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810" y="838200"/>
            <a:ext cx="8876948" cy="5943600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“My feet are itchy. I’m a bit bored at what I’m doing.”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“I’d love to travel the globe”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“I’d love to live in Europe”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“I’d love to live on a beach and surf all the time”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“I’d love to write a novel”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“I’m a researcher at heart. A PhD would be cool.”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“I’d love to make analog synthesis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trustworthy.”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“Neuro is cool (feels like it could change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everything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28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While still..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“I love programming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 love to build stuff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“AI is cool (feels like it could change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everything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Startups are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cool (esp. as a means to an end: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neuro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..)”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i="1" dirty="0" smtClean="0">
                <a:latin typeface="Calibri" panose="020F0502020204030204" pitchFamily="34" charset="0"/>
              </a:rPr>
              <a:t>Life &amp; </a:t>
            </a:r>
            <a:r>
              <a:rPr lang="en-US" sz="3600" b="1" dirty="0" smtClean="0">
                <a:latin typeface="Calibri" panose="020F0502020204030204" pitchFamily="34" charset="0"/>
              </a:rPr>
              <a:t>Career Thoughts as a 27 Year Old (2003)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7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fbcdn-sphotos-d-a.akamaihd.net/hphotos-ak-xfa1/t1.0-9/1923632_15092090575_1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5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199"/>
            <a:ext cx="9128758" cy="6028417"/>
          </a:xfrm>
          <a:solidFill>
            <a:schemeClr val="tx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</a:t>
            </a:r>
            <a:r>
              <a:rPr lang="en-US" sz="32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designed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the following plan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It resolved all my goals!!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Starting in 2004, leave of absence from ADA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Backpack Southeast Asia for a month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Live in on the beach in San Diego for six months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urf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!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write a novel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Then start a PhD in Belgium (I “knew a guy”)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Make analog synthesis trustworthy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(Neuro can wait, startups can wait)</a:t>
            </a:r>
          </a:p>
          <a:p>
            <a:pPr lvl="1">
              <a:spcBef>
                <a:spcPts val="300"/>
              </a:spcBef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solidFill>
            <a:schemeClr val="tx1">
              <a:alpha val="1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Life &amp; Career </a:t>
            </a:r>
            <a:r>
              <a:rPr lang="en-US" sz="36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Planning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 a 27 Year Old (2003)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5029200" y="990600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5638800" y="1096617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85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ission Beach, San Diego, California, Boardwalk for walking, skating, bicycles and jogging, is a paved pathway that connects to Pacific Beach to the north,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r="26334" b="296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6828" y="762000"/>
            <a:ext cx="9105549" cy="4953000"/>
          </a:xfrm>
          <a:noFill/>
        </p:spPr>
        <p:txBody>
          <a:bodyPr/>
          <a:lstStyle/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Starting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in 2004,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leave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absence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from ADA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Backpack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Southeast Asia for a month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Live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in on the beach in San Diego for six months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Surf!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[Well..] Write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 novel</a:t>
            </a:r>
          </a:p>
          <a:p>
            <a:pPr lvl="2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How an AI-style singularity can include humans. A business plan too..</a:t>
            </a:r>
          </a:p>
          <a:p>
            <a:pPr lvl="2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50 pages in, I paused. Too much info? Fiction?</a:t>
            </a:r>
          </a:p>
          <a:p>
            <a:pPr lvl="2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Instead I started a new company (oops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Then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start a PhD in Belgium (I “knew a guy”)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[YEP] Make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analog synthesis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trustworthy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384561" y="8615"/>
            <a:ext cx="8302773" cy="8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How My 2004 Plan Went Down (2004-)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5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ChangeArrowheads="1"/>
          </p:cNvSpPr>
          <p:nvPr/>
        </p:nvSpPr>
        <p:spPr bwMode="gray">
          <a:xfrm>
            <a:off x="158262" y="228600"/>
            <a:ext cx="878644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defTabSz="479425">
              <a:lnSpc>
                <a:spcPct val="87000"/>
              </a:lnSpc>
              <a:defRPr sz="4000" b="1">
                <a:solidFill>
                  <a:srgbClr val="000099"/>
                </a:solidFill>
                <a:latin typeface="Arial" charset="0"/>
              </a:defRPr>
            </a:lvl1pPr>
            <a:lvl2pPr defTabSz="479425">
              <a:lnSpc>
                <a:spcPct val="87000"/>
              </a:lnSpc>
              <a:defRPr sz="4000" b="1">
                <a:solidFill>
                  <a:srgbClr val="000099"/>
                </a:solidFill>
                <a:latin typeface="Arial" charset="0"/>
              </a:defRPr>
            </a:lvl2pPr>
            <a:lvl3pPr defTabSz="479425">
              <a:lnSpc>
                <a:spcPct val="87000"/>
              </a:lnSpc>
              <a:defRPr sz="4000" b="1">
                <a:solidFill>
                  <a:srgbClr val="000099"/>
                </a:solidFill>
                <a:latin typeface="Arial" charset="0"/>
              </a:defRPr>
            </a:lvl3pPr>
            <a:lvl4pPr defTabSz="479425">
              <a:lnSpc>
                <a:spcPct val="87000"/>
              </a:lnSpc>
              <a:defRPr sz="4000" b="1">
                <a:solidFill>
                  <a:srgbClr val="000099"/>
                </a:solidFill>
                <a:latin typeface="Arial" charset="0"/>
              </a:defRPr>
            </a:lvl4pPr>
            <a:lvl5pPr defTabSz="479425">
              <a:lnSpc>
                <a:spcPct val="87000"/>
              </a:lnSpc>
              <a:defRPr sz="4000" b="1">
                <a:solidFill>
                  <a:srgbClr val="000099"/>
                </a:solidFill>
                <a:latin typeface="Arial" charset="0"/>
              </a:defRPr>
            </a:lvl5pPr>
            <a:lvl6pPr marL="457200" defTabSz="47942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99"/>
                </a:solidFill>
                <a:latin typeface="Arial" charset="0"/>
              </a:defRPr>
            </a:lvl6pPr>
            <a:lvl7pPr marL="914400" defTabSz="47942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99"/>
                </a:solidFill>
                <a:latin typeface="Arial" charset="0"/>
              </a:defRPr>
            </a:lvl7pPr>
            <a:lvl8pPr marL="1371600" defTabSz="47942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99"/>
                </a:solidFill>
                <a:latin typeface="Arial" charset="0"/>
              </a:defRPr>
            </a:lvl8pPr>
            <a:lvl9pPr marL="1828800" defTabSz="479425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2004-2008: PhD (1/3): MOJITO Flow</a:t>
            </a:r>
            <a:endParaRPr lang="en-US" altLang="en-US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1235" name="AutoShape 3"/>
          <p:cNvSpPr>
            <a:spLocks noChangeArrowheads="1"/>
          </p:cNvSpPr>
          <p:nvPr/>
        </p:nvSpPr>
        <p:spPr bwMode="auto">
          <a:xfrm>
            <a:off x="1009652" y="4964113"/>
            <a:ext cx="2845777" cy="760412"/>
          </a:xfrm>
          <a:prstGeom prst="can">
            <a:avLst>
              <a:gd name="adj" fmla="val 25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36" name="Text Box 4"/>
          <p:cNvSpPr txBox="1">
            <a:spLocks noChangeArrowheads="1"/>
          </p:cNvSpPr>
          <p:nvPr/>
        </p:nvSpPr>
        <p:spPr bwMode="auto">
          <a:xfrm>
            <a:off x="1062406" y="5232403"/>
            <a:ext cx="27519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Sized topologies</a:t>
            </a:r>
          </a:p>
        </p:txBody>
      </p:sp>
      <p:sp>
        <p:nvSpPr>
          <p:cNvPr id="1631237" name="Line 5"/>
          <p:cNvSpPr>
            <a:spLocks noChangeShapeType="1"/>
          </p:cNvSpPr>
          <p:nvPr/>
        </p:nvSpPr>
        <p:spPr bwMode="auto">
          <a:xfrm>
            <a:off x="2334358" y="4619625"/>
            <a:ext cx="0" cy="344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38" name="Rectangle 6"/>
          <p:cNvSpPr>
            <a:spLocks noChangeArrowheads="1"/>
          </p:cNvSpPr>
          <p:nvPr/>
        </p:nvSpPr>
        <p:spPr bwMode="auto">
          <a:xfrm>
            <a:off x="370743" y="2486028"/>
            <a:ext cx="4183673" cy="2119313"/>
          </a:xfrm>
          <a:prstGeom prst="rect">
            <a:avLst/>
          </a:prstGeom>
          <a:solidFill>
            <a:schemeClr val="hlink">
              <a:alpha val="25999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39" name="Line 7"/>
          <p:cNvSpPr>
            <a:spLocks noChangeShapeType="1"/>
          </p:cNvSpPr>
          <p:nvPr/>
        </p:nvSpPr>
        <p:spPr bwMode="auto">
          <a:xfrm>
            <a:off x="2328497" y="4194175"/>
            <a:ext cx="345831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40" name="Line 8"/>
          <p:cNvSpPr>
            <a:spLocks noChangeShapeType="1"/>
          </p:cNvSpPr>
          <p:nvPr/>
        </p:nvSpPr>
        <p:spPr bwMode="auto">
          <a:xfrm>
            <a:off x="1504950" y="3556000"/>
            <a:ext cx="0" cy="317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41" name="AutoShape 9"/>
          <p:cNvSpPr>
            <a:spLocks noChangeArrowheads="1"/>
          </p:cNvSpPr>
          <p:nvPr/>
        </p:nvSpPr>
        <p:spPr bwMode="auto">
          <a:xfrm>
            <a:off x="507024" y="2657478"/>
            <a:ext cx="3732335" cy="892175"/>
          </a:xfrm>
          <a:prstGeom prst="can">
            <a:avLst>
              <a:gd name="adj" fmla="val 17042"/>
            </a:avLst>
          </a:prstGeom>
          <a:solidFill>
            <a:schemeClr val="bg1"/>
          </a:solidFill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42" name="Text Box 10"/>
          <p:cNvSpPr txBox="1">
            <a:spLocks noChangeArrowheads="1"/>
          </p:cNvSpPr>
          <p:nvPr/>
        </p:nvSpPr>
        <p:spPr bwMode="auto">
          <a:xfrm>
            <a:off x="485044" y="2744791"/>
            <a:ext cx="38070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0000"/>
                </a:solidFill>
              </a:rPr>
              <a:t>Block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library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=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Giant Set of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Circuit Topologies</a:t>
            </a:r>
            <a:endParaRPr lang="en-US" altLang="en-US" sz="2200" b="1" dirty="0" smtClean="0">
              <a:solidFill>
                <a:srgbClr val="000000"/>
              </a:solidFill>
            </a:endParaRPr>
          </a:p>
        </p:txBody>
      </p:sp>
      <p:sp>
        <p:nvSpPr>
          <p:cNvPr id="1631243" name="Text Box 11"/>
          <p:cNvSpPr txBox="1">
            <a:spLocks noChangeArrowheads="1"/>
          </p:cNvSpPr>
          <p:nvPr/>
        </p:nvSpPr>
        <p:spPr bwMode="auto">
          <a:xfrm>
            <a:off x="423497" y="3875088"/>
            <a:ext cx="1924050" cy="430887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0000"/>
                </a:solidFill>
              </a:rPr>
              <a:t>Synthesis</a:t>
            </a:r>
            <a:endParaRPr lang="en-US" altLang="en-US" sz="2200" dirty="0" smtClean="0">
              <a:solidFill>
                <a:srgbClr val="000000"/>
              </a:solidFill>
            </a:endParaRPr>
          </a:p>
        </p:txBody>
      </p:sp>
      <p:sp>
        <p:nvSpPr>
          <p:cNvPr id="1631244" name="Line 12"/>
          <p:cNvSpPr>
            <a:spLocks noChangeShapeType="1"/>
          </p:cNvSpPr>
          <p:nvPr/>
        </p:nvSpPr>
        <p:spPr bwMode="auto">
          <a:xfrm>
            <a:off x="2583472" y="2020884"/>
            <a:ext cx="0" cy="4587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45" name="AutoShape 13"/>
          <p:cNvSpPr>
            <a:spLocks noChangeArrowheads="1"/>
          </p:cNvSpPr>
          <p:nvPr/>
        </p:nvSpPr>
        <p:spPr bwMode="auto">
          <a:xfrm>
            <a:off x="1375995" y="1447800"/>
            <a:ext cx="2630365" cy="733425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1246" name="Text Box 14"/>
          <p:cNvSpPr txBox="1">
            <a:spLocks noChangeArrowheads="1"/>
          </p:cNvSpPr>
          <p:nvPr/>
        </p:nvSpPr>
        <p:spPr bwMode="auto">
          <a:xfrm>
            <a:off x="1298331" y="1524000"/>
            <a:ext cx="28164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Objectives,</a:t>
            </a:r>
          </a:p>
          <a:p>
            <a:pPr algn="ctr" fontAlgn="base"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Constraints </a:t>
            </a:r>
            <a:endParaRPr lang="en-US" alt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1631250" name="Text Box 18"/>
          <p:cNvSpPr txBox="1">
            <a:spLocks noChangeArrowheads="1"/>
          </p:cNvSpPr>
          <p:nvPr/>
        </p:nvSpPr>
        <p:spPr bwMode="auto">
          <a:xfrm>
            <a:off x="2549769" y="3773490"/>
            <a:ext cx="1595804" cy="430887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smtClean="0">
                <a:solidFill>
                  <a:srgbClr val="000000"/>
                </a:solidFill>
              </a:rPr>
              <a:t>simulator  </a:t>
            </a:r>
          </a:p>
        </p:txBody>
      </p:sp>
      <p:sp>
        <p:nvSpPr>
          <p:cNvPr id="1631251" name="Text Box 19"/>
          <p:cNvSpPr txBox="1">
            <a:spLocks noChangeArrowheads="1"/>
          </p:cNvSpPr>
          <p:nvPr/>
        </p:nvSpPr>
        <p:spPr bwMode="auto">
          <a:xfrm>
            <a:off x="2652346" y="3876677"/>
            <a:ext cx="1595804" cy="430887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smtClean="0">
                <a:solidFill>
                  <a:srgbClr val="000000"/>
                </a:solidFill>
              </a:rPr>
              <a:t>simulator  </a:t>
            </a:r>
          </a:p>
        </p:txBody>
      </p:sp>
      <p:sp>
        <p:nvSpPr>
          <p:cNvPr id="1631252" name="Text Box 20"/>
          <p:cNvSpPr txBox="1">
            <a:spLocks noChangeArrowheads="1"/>
          </p:cNvSpPr>
          <p:nvPr/>
        </p:nvSpPr>
        <p:spPr bwMode="auto">
          <a:xfrm>
            <a:off x="2793023" y="4029077"/>
            <a:ext cx="1595804" cy="430887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smtClean="0">
                <a:solidFill>
                  <a:srgbClr val="000000"/>
                </a:solidFill>
              </a:rPr>
              <a:t>simulator  </a:t>
            </a:r>
          </a:p>
        </p:txBody>
      </p:sp>
      <p:sp>
        <p:nvSpPr>
          <p:cNvPr id="1631253" name="Text Box 21"/>
          <p:cNvSpPr txBox="1">
            <a:spLocks noChangeArrowheads="1"/>
          </p:cNvSpPr>
          <p:nvPr/>
        </p:nvSpPr>
        <p:spPr bwMode="auto">
          <a:xfrm>
            <a:off x="5115658" y="1162052"/>
            <a:ext cx="3798277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Core idea: Embed 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existing knowledge in a library of trusted 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circuit blocks.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Equivalently: the library is a </a:t>
            </a:r>
            <a:r>
              <a:rPr lang="en-US" altLang="en-US" sz="2000" b="1" i="1" dirty="0" smtClean="0">
                <a:solidFill>
                  <a:srgbClr val="000000"/>
                </a:solidFill>
              </a:rPr>
              <a:t>grammar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. Therefore a circuit is a </a:t>
            </a:r>
            <a:r>
              <a:rPr lang="en-US" altLang="en-US" sz="2000" b="1" i="1" dirty="0" smtClean="0">
                <a:solidFill>
                  <a:srgbClr val="000000"/>
                </a:solidFill>
              </a:rPr>
              <a:t>sentence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in the grammar.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Challenges: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AutoNum type="alphaLcParenBoth"/>
            </a:pPr>
            <a:r>
              <a:rPr lang="en-US" altLang="en-US" sz="2000" b="1" dirty="0" smtClean="0">
                <a:solidFill>
                  <a:srgbClr val="000000"/>
                </a:solidFill>
              </a:rPr>
              <a:t>design the grammar. Solve via tearing hair out.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AutoNum type="alphaLcParenBoth"/>
            </a:pPr>
            <a:r>
              <a:rPr lang="en-US" altLang="en-US" sz="2000" b="1" dirty="0" smtClean="0">
                <a:solidFill>
                  <a:srgbClr val="000000"/>
                </a:solidFill>
              </a:rPr>
              <a:t>populate it. Solve via mining textbooks and papers.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AutoNum type="alphaLcParenBoth"/>
            </a:pPr>
            <a:r>
              <a:rPr lang="en-US" altLang="en-US" sz="2000" b="1" dirty="0" smtClean="0">
                <a:solidFill>
                  <a:srgbClr val="000000"/>
                </a:solidFill>
              </a:rPr>
              <a:t>search it. Solve via Genetic </a:t>
            </a:r>
            <a:r>
              <a:rPr lang="en-US" altLang="en-US" sz="2000" b="1" dirty="0">
                <a:solidFill>
                  <a:srgbClr val="000000"/>
                </a:solidFill>
              </a:rPr>
              <a:t>P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rogramming++</a:t>
            </a:r>
          </a:p>
        </p:txBody>
      </p:sp>
    </p:spTree>
    <p:extLst>
      <p:ext uri="{BB962C8B-B14F-4D97-AF65-F5344CB8AC3E}">
        <p14:creationId xmlns:p14="http://schemas.microsoft.com/office/powerpoint/2010/main" val="763764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40" y="152400"/>
            <a:ext cx="8979877" cy="5227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altLang="en-US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2004-2008: PhD (2/3): </a:t>
            </a:r>
            <a:r>
              <a:rPr lang="en-US" altLang="en-US" sz="2800" dirty="0" smtClean="0">
                <a:latin typeface="Calibri" panose="020F0502020204030204" pitchFamily="34" charset="0"/>
              </a:rPr>
              <a:t>35 Blocks → 100K+ topologies!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1641475" name="Object 3"/>
          <p:cNvGraphicFramePr>
            <a:graphicFrameLocks/>
          </p:cNvGraphicFramePr>
          <p:nvPr/>
        </p:nvGraphicFramePr>
        <p:xfrm>
          <a:off x="2901463" y="3663951"/>
          <a:ext cx="96715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3" imgW="114120" imgH="203040" progId="Equation.2">
                  <p:embed/>
                </p:oleObj>
              </mc:Choice>
              <mc:Fallback>
                <p:oleObj name="Equation" r:id="rId3" imgW="114120" imgH="203040" progId="Equation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463" y="3663951"/>
                        <a:ext cx="96715" cy="19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476" name="Text Box 4"/>
          <p:cNvSpPr txBox="1">
            <a:spLocks noChangeArrowheads="1"/>
          </p:cNvSpPr>
          <p:nvPr/>
        </p:nvSpPr>
        <p:spPr bwMode="auto">
          <a:xfrm>
            <a:off x="2013439" y="4748213"/>
            <a:ext cx="1582484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stacked input cascode</a:t>
            </a:r>
          </a:p>
        </p:txBody>
      </p:sp>
      <p:sp>
        <p:nvSpPr>
          <p:cNvPr id="1641477" name="Text Box 5"/>
          <p:cNvSpPr txBox="1">
            <a:spLocks noChangeArrowheads="1"/>
          </p:cNvSpPr>
          <p:nvPr/>
        </p:nvSpPr>
        <p:spPr bwMode="auto">
          <a:xfrm>
            <a:off x="3666393" y="4748213"/>
            <a:ext cx="149912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folded input cascode</a:t>
            </a:r>
          </a:p>
        </p:txBody>
      </p:sp>
      <p:cxnSp>
        <p:nvCxnSpPr>
          <p:cNvPr id="1641478" name="AutoShape 6"/>
          <p:cNvCxnSpPr>
            <a:cxnSpLocks noChangeShapeType="1"/>
            <a:stCxn id="1641499" idx="2"/>
            <a:endCxn id="1641476" idx="0"/>
          </p:cNvCxnSpPr>
          <p:nvPr/>
        </p:nvCxnSpPr>
        <p:spPr bwMode="auto">
          <a:xfrm rot="5400000">
            <a:off x="2953018" y="3990921"/>
            <a:ext cx="608956" cy="90562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79" name="AutoShape 7"/>
          <p:cNvCxnSpPr>
            <a:cxnSpLocks noChangeShapeType="1"/>
            <a:stCxn id="1641499" idx="2"/>
            <a:endCxn id="1641477" idx="0"/>
          </p:cNvCxnSpPr>
          <p:nvPr/>
        </p:nvCxnSpPr>
        <p:spPr bwMode="auto">
          <a:xfrm rot="16200000" flipH="1">
            <a:off x="3758655" y="4090911"/>
            <a:ext cx="608956" cy="7056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80" name="Text Box 8"/>
          <p:cNvSpPr txBox="1">
            <a:spLocks noChangeArrowheads="1"/>
          </p:cNvSpPr>
          <p:nvPr/>
        </p:nvSpPr>
        <p:spPr bwMode="auto">
          <a:xfrm>
            <a:off x="1137140" y="5267328"/>
            <a:ext cx="974481" cy="377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device or wire</a:t>
            </a:r>
          </a:p>
        </p:txBody>
      </p:sp>
      <p:cxnSp>
        <p:nvCxnSpPr>
          <p:cNvPr id="1641481" name="AutoShape 9"/>
          <p:cNvCxnSpPr>
            <a:cxnSpLocks noChangeShapeType="1"/>
            <a:stCxn id="1641476" idx="2"/>
            <a:endCxn id="1641480" idx="0"/>
          </p:cNvCxnSpPr>
          <p:nvPr/>
        </p:nvCxnSpPr>
        <p:spPr bwMode="auto">
          <a:xfrm rot="5400000">
            <a:off x="2070390" y="4533036"/>
            <a:ext cx="288283" cy="11803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82" name="Text Box 10"/>
          <p:cNvSpPr txBox="1">
            <a:spLocks noChangeArrowheads="1"/>
          </p:cNvSpPr>
          <p:nvPr/>
        </p:nvSpPr>
        <p:spPr bwMode="auto">
          <a:xfrm>
            <a:off x="2157046" y="5267325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sp>
        <p:nvSpPr>
          <p:cNvPr id="1641483" name="Text Box 11"/>
          <p:cNvSpPr txBox="1">
            <a:spLocks noChangeArrowheads="1"/>
          </p:cNvSpPr>
          <p:nvPr/>
        </p:nvSpPr>
        <p:spPr bwMode="auto">
          <a:xfrm>
            <a:off x="2637693" y="5267325"/>
            <a:ext cx="934871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source degen</a:t>
            </a:r>
          </a:p>
        </p:txBody>
      </p:sp>
      <p:cxnSp>
        <p:nvCxnSpPr>
          <p:cNvPr id="1641484" name="AutoShape 12"/>
          <p:cNvCxnSpPr>
            <a:cxnSpLocks noChangeShapeType="1"/>
            <a:stCxn id="1641476" idx="2"/>
            <a:endCxn id="1641482" idx="0"/>
          </p:cNvCxnSpPr>
          <p:nvPr/>
        </p:nvCxnSpPr>
        <p:spPr bwMode="auto">
          <a:xfrm rot="5400000">
            <a:off x="2458231" y="4920875"/>
            <a:ext cx="288280" cy="40462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85" name="AutoShape 13"/>
          <p:cNvCxnSpPr>
            <a:cxnSpLocks noChangeShapeType="1"/>
            <a:stCxn id="1641476" idx="2"/>
            <a:endCxn id="1641483" idx="0"/>
          </p:cNvCxnSpPr>
          <p:nvPr/>
        </p:nvCxnSpPr>
        <p:spPr bwMode="auto">
          <a:xfrm rot="16200000" flipH="1">
            <a:off x="2810765" y="4972961"/>
            <a:ext cx="288280" cy="30044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86" name="Text Box 14"/>
          <p:cNvSpPr txBox="1">
            <a:spLocks noChangeArrowheads="1"/>
          </p:cNvSpPr>
          <p:nvPr/>
        </p:nvSpPr>
        <p:spPr bwMode="auto">
          <a:xfrm>
            <a:off x="3543301" y="5267325"/>
            <a:ext cx="10374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device</a:t>
            </a:r>
          </a:p>
        </p:txBody>
      </p:sp>
      <p:sp>
        <p:nvSpPr>
          <p:cNvPr id="1641487" name="Text Box 15"/>
          <p:cNvSpPr txBox="1">
            <a:spLocks noChangeArrowheads="1"/>
          </p:cNvSpPr>
          <p:nvPr/>
        </p:nvSpPr>
        <p:spPr bwMode="auto">
          <a:xfrm>
            <a:off x="1138605" y="5951538"/>
            <a:ext cx="10374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device</a:t>
            </a:r>
          </a:p>
        </p:txBody>
      </p:sp>
      <p:sp>
        <p:nvSpPr>
          <p:cNvPr id="1641488" name="Text Box 16"/>
          <p:cNvSpPr txBox="1">
            <a:spLocks noChangeArrowheads="1"/>
          </p:cNvSpPr>
          <p:nvPr/>
        </p:nvSpPr>
        <p:spPr bwMode="auto">
          <a:xfrm>
            <a:off x="2140927" y="5951538"/>
            <a:ext cx="41549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wire</a:t>
            </a:r>
          </a:p>
        </p:txBody>
      </p:sp>
      <p:cxnSp>
        <p:nvCxnSpPr>
          <p:cNvPr id="1641489" name="AutoShape 17"/>
          <p:cNvCxnSpPr>
            <a:cxnSpLocks noChangeShapeType="1"/>
            <a:stCxn id="1641480" idx="2"/>
            <a:endCxn id="1641487" idx="0"/>
          </p:cNvCxnSpPr>
          <p:nvPr/>
        </p:nvCxnSpPr>
        <p:spPr bwMode="auto">
          <a:xfrm rot="16200000" flipH="1">
            <a:off x="1487667" y="5781867"/>
            <a:ext cx="306385" cy="3295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90" name="AutoShape 18"/>
          <p:cNvCxnSpPr>
            <a:cxnSpLocks noChangeShapeType="1"/>
            <a:stCxn id="1641480" idx="2"/>
            <a:endCxn id="1641488" idx="0"/>
          </p:cNvCxnSpPr>
          <p:nvPr/>
        </p:nvCxnSpPr>
        <p:spPr bwMode="auto">
          <a:xfrm rot="16200000" flipH="1">
            <a:off x="1833336" y="5436197"/>
            <a:ext cx="306385" cy="72429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91" name="Text Box 19"/>
          <p:cNvSpPr txBox="1">
            <a:spLocks noChangeArrowheads="1"/>
          </p:cNvSpPr>
          <p:nvPr/>
        </p:nvSpPr>
        <p:spPr bwMode="auto">
          <a:xfrm>
            <a:off x="5372100" y="5267325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sp>
        <p:nvSpPr>
          <p:cNvPr id="1641492" name="Text Box 20"/>
          <p:cNvSpPr txBox="1">
            <a:spLocks noChangeArrowheads="1"/>
          </p:cNvSpPr>
          <p:nvPr/>
        </p:nvSpPr>
        <p:spPr bwMode="auto">
          <a:xfrm>
            <a:off x="5867401" y="5267325"/>
            <a:ext cx="934871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source degen</a:t>
            </a:r>
          </a:p>
        </p:txBody>
      </p:sp>
      <p:cxnSp>
        <p:nvCxnSpPr>
          <p:cNvPr id="1641493" name="AutoShape 21"/>
          <p:cNvCxnSpPr>
            <a:cxnSpLocks noChangeShapeType="1"/>
            <a:stCxn id="1641477" idx="2"/>
            <a:endCxn id="1641486" idx="0"/>
          </p:cNvCxnSpPr>
          <p:nvPr/>
        </p:nvCxnSpPr>
        <p:spPr bwMode="auto">
          <a:xfrm rot="5400000">
            <a:off x="4094855" y="4946223"/>
            <a:ext cx="288280" cy="35392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94" name="AutoShape 22"/>
          <p:cNvCxnSpPr>
            <a:cxnSpLocks noChangeShapeType="1"/>
            <a:stCxn id="1641477" idx="2"/>
            <a:endCxn id="1641491" idx="0"/>
          </p:cNvCxnSpPr>
          <p:nvPr/>
        </p:nvCxnSpPr>
        <p:spPr bwMode="auto">
          <a:xfrm rot="16200000" flipH="1">
            <a:off x="4871396" y="4523606"/>
            <a:ext cx="288280" cy="119915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95" name="AutoShape 23"/>
          <p:cNvCxnSpPr>
            <a:cxnSpLocks noChangeShapeType="1"/>
            <a:stCxn id="1641477" idx="2"/>
            <a:endCxn id="1641492" idx="0"/>
          </p:cNvCxnSpPr>
          <p:nvPr/>
        </p:nvCxnSpPr>
        <p:spPr bwMode="auto">
          <a:xfrm rot="16200000" flipH="1">
            <a:off x="5231257" y="4163745"/>
            <a:ext cx="288280" cy="191888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96" name="Text Box 24"/>
          <p:cNvSpPr txBox="1">
            <a:spLocks noChangeArrowheads="1"/>
          </p:cNvSpPr>
          <p:nvPr/>
        </p:nvSpPr>
        <p:spPr bwMode="auto">
          <a:xfrm>
            <a:off x="4528040" y="5267325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497" name="AutoShape 25"/>
          <p:cNvCxnSpPr>
            <a:cxnSpLocks noChangeShapeType="1"/>
            <a:stCxn id="1641477" idx="2"/>
            <a:endCxn id="1641496" idx="0"/>
          </p:cNvCxnSpPr>
          <p:nvPr/>
        </p:nvCxnSpPr>
        <p:spPr bwMode="auto">
          <a:xfrm rot="16200000" flipH="1">
            <a:off x="4548752" y="4846249"/>
            <a:ext cx="288280" cy="55387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498" name="Text Box 26"/>
          <p:cNvSpPr txBox="1">
            <a:spLocks noChangeArrowheads="1"/>
          </p:cNvSpPr>
          <p:nvPr/>
        </p:nvSpPr>
        <p:spPr bwMode="auto">
          <a:xfrm>
            <a:off x="6337789" y="3908425"/>
            <a:ext cx="582211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load</a:t>
            </a:r>
          </a:p>
        </p:txBody>
      </p:sp>
      <p:sp>
        <p:nvSpPr>
          <p:cNvPr id="1641499" name="Text Box 27"/>
          <p:cNvSpPr txBox="1">
            <a:spLocks noChangeArrowheads="1"/>
          </p:cNvSpPr>
          <p:nvPr/>
        </p:nvSpPr>
        <p:spPr bwMode="auto">
          <a:xfrm>
            <a:off x="3396762" y="3908425"/>
            <a:ext cx="62709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input</a:t>
            </a:r>
          </a:p>
        </p:txBody>
      </p:sp>
      <p:sp>
        <p:nvSpPr>
          <p:cNvPr id="1641500" name="Text Box 28"/>
          <p:cNvSpPr txBox="1">
            <a:spLocks noChangeArrowheads="1"/>
          </p:cNvSpPr>
          <p:nvPr/>
        </p:nvSpPr>
        <p:spPr bwMode="auto">
          <a:xfrm>
            <a:off x="5461490" y="4367213"/>
            <a:ext cx="607859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resistor</a:t>
            </a:r>
          </a:p>
        </p:txBody>
      </p:sp>
      <p:sp>
        <p:nvSpPr>
          <p:cNvPr id="1641501" name="Text Box 29"/>
          <p:cNvSpPr txBox="1">
            <a:spLocks noChangeArrowheads="1"/>
          </p:cNvSpPr>
          <p:nvPr/>
        </p:nvSpPr>
        <p:spPr bwMode="auto">
          <a:xfrm>
            <a:off x="6076951" y="4367213"/>
            <a:ext cx="114646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cascoded ss load</a:t>
            </a:r>
          </a:p>
        </p:txBody>
      </p:sp>
      <p:sp>
        <p:nvSpPr>
          <p:cNvPr id="1641502" name="Text Box 30"/>
          <p:cNvSpPr txBox="1">
            <a:spLocks noChangeArrowheads="1"/>
          </p:cNvSpPr>
          <p:nvPr/>
        </p:nvSpPr>
        <p:spPr bwMode="auto">
          <a:xfrm>
            <a:off x="7231675" y="4367213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503" name="AutoShape 31"/>
          <p:cNvCxnSpPr>
            <a:cxnSpLocks noChangeShapeType="1"/>
            <a:stCxn id="1641498" idx="2"/>
            <a:endCxn id="1641500" idx="0"/>
          </p:cNvCxnSpPr>
          <p:nvPr/>
        </p:nvCxnSpPr>
        <p:spPr bwMode="auto">
          <a:xfrm rot="5400000">
            <a:off x="6083180" y="3821498"/>
            <a:ext cx="227956" cy="8634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04" name="AutoShape 32"/>
          <p:cNvCxnSpPr>
            <a:cxnSpLocks noChangeShapeType="1"/>
            <a:stCxn id="1641498" idx="2"/>
            <a:endCxn id="1641501" idx="0"/>
          </p:cNvCxnSpPr>
          <p:nvPr/>
        </p:nvCxnSpPr>
        <p:spPr bwMode="auto">
          <a:xfrm rot="16200000" flipH="1">
            <a:off x="6525562" y="4242590"/>
            <a:ext cx="227956" cy="2129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05" name="AutoShape 33"/>
          <p:cNvCxnSpPr>
            <a:cxnSpLocks noChangeShapeType="1"/>
            <a:stCxn id="1641498" idx="2"/>
            <a:endCxn id="1641502" idx="0"/>
          </p:cNvCxnSpPr>
          <p:nvPr/>
        </p:nvCxnSpPr>
        <p:spPr bwMode="auto">
          <a:xfrm rot="16200000" flipH="1">
            <a:off x="7037201" y="3730951"/>
            <a:ext cx="227956" cy="104456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06" name="Text Box 34"/>
          <p:cNvSpPr txBox="1">
            <a:spLocks noChangeArrowheads="1"/>
          </p:cNvSpPr>
          <p:nvPr/>
        </p:nvSpPr>
        <p:spPr bwMode="auto">
          <a:xfrm>
            <a:off x="5901105" y="4835525"/>
            <a:ext cx="10374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device</a:t>
            </a:r>
          </a:p>
        </p:txBody>
      </p:sp>
      <p:sp>
        <p:nvSpPr>
          <p:cNvPr id="1641507" name="Text Box 35"/>
          <p:cNvSpPr txBox="1">
            <a:spLocks noChangeArrowheads="1"/>
          </p:cNvSpPr>
          <p:nvPr/>
        </p:nvSpPr>
        <p:spPr bwMode="auto">
          <a:xfrm>
            <a:off x="6885844" y="4835525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508" name="AutoShape 36"/>
          <p:cNvCxnSpPr>
            <a:cxnSpLocks noChangeShapeType="1"/>
            <a:stCxn id="1641501" idx="2"/>
            <a:endCxn id="1641506" idx="0"/>
          </p:cNvCxnSpPr>
          <p:nvPr/>
        </p:nvCxnSpPr>
        <p:spPr bwMode="auto">
          <a:xfrm rot="5400000">
            <a:off x="6416271" y="4601611"/>
            <a:ext cx="237480" cy="23034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09" name="AutoShape 37"/>
          <p:cNvCxnSpPr>
            <a:cxnSpLocks noChangeShapeType="1"/>
            <a:stCxn id="1641501" idx="2"/>
            <a:endCxn id="1641507" idx="0"/>
          </p:cNvCxnSpPr>
          <p:nvPr/>
        </p:nvCxnSpPr>
        <p:spPr bwMode="auto">
          <a:xfrm rot="16200000" flipH="1">
            <a:off x="6870168" y="4378061"/>
            <a:ext cx="237480" cy="6774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10" name="Text Box 38"/>
          <p:cNvSpPr txBox="1">
            <a:spLocks noChangeArrowheads="1"/>
          </p:cNvSpPr>
          <p:nvPr/>
        </p:nvSpPr>
        <p:spPr bwMode="auto">
          <a:xfrm>
            <a:off x="5892313" y="5927725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sp>
        <p:nvSpPr>
          <p:cNvPr id="1641511" name="Text Box 39"/>
          <p:cNvSpPr txBox="1">
            <a:spLocks noChangeArrowheads="1"/>
          </p:cNvSpPr>
          <p:nvPr/>
        </p:nvSpPr>
        <p:spPr bwMode="auto">
          <a:xfrm>
            <a:off x="5464420" y="6473825"/>
            <a:ext cx="1165704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dc voltage source</a:t>
            </a:r>
          </a:p>
        </p:txBody>
      </p:sp>
      <p:sp>
        <p:nvSpPr>
          <p:cNvPr id="1641512" name="Text Box 40"/>
          <p:cNvSpPr txBox="1">
            <a:spLocks noChangeArrowheads="1"/>
          </p:cNvSpPr>
          <p:nvPr/>
        </p:nvSpPr>
        <p:spPr bwMode="auto">
          <a:xfrm>
            <a:off x="6572250" y="6473825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cxnSp>
        <p:nvCxnSpPr>
          <p:cNvPr id="1641513" name="AutoShape 41"/>
          <p:cNvCxnSpPr>
            <a:cxnSpLocks noChangeShapeType="1"/>
            <a:stCxn id="1641510" idx="2"/>
            <a:endCxn id="1641511" idx="0"/>
          </p:cNvCxnSpPr>
          <p:nvPr/>
        </p:nvCxnSpPr>
        <p:spPr bwMode="auto">
          <a:xfrm rot="5400000">
            <a:off x="6033053" y="6172777"/>
            <a:ext cx="315268" cy="28682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14" name="AutoShape 42"/>
          <p:cNvCxnSpPr>
            <a:cxnSpLocks noChangeShapeType="1"/>
            <a:stCxn id="1641510" idx="2"/>
            <a:endCxn id="1641512" idx="0"/>
          </p:cNvCxnSpPr>
          <p:nvPr/>
        </p:nvCxnSpPr>
        <p:spPr bwMode="auto">
          <a:xfrm rot="16200000" flipH="1">
            <a:off x="6417049" y="6075609"/>
            <a:ext cx="315268" cy="48116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15" name="Text Box 43"/>
          <p:cNvSpPr txBox="1">
            <a:spLocks noChangeArrowheads="1"/>
          </p:cNvSpPr>
          <p:nvPr/>
        </p:nvSpPr>
        <p:spPr bwMode="auto">
          <a:xfrm>
            <a:off x="4444513" y="5927725"/>
            <a:ext cx="10374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device</a:t>
            </a:r>
          </a:p>
        </p:txBody>
      </p:sp>
      <p:cxnSp>
        <p:nvCxnSpPr>
          <p:cNvPr id="1641516" name="AutoShape 44"/>
          <p:cNvCxnSpPr>
            <a:cxnSpLocks noChangeShapeType="1"/>
            <a:stCxn id="1641515" idx="2"/>
            <a:endCxn id="1641517" idx="0"/>
          </p:cNvCxnSpPr>
          <p:nvPr/>
        </p:nvCxnSpPr>
        <p:spPr bwMode="auto">
          <a:xfrm rot="5400000">
            <a:off x="4801576" y="6312156"/>
            <a:ext cx="315268" cy="807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17" name="Text Box 45"/>
          <p:cNvSpPr txBox="1">
            <a:spLocks noChangeArrowheads="1"/>
          </p:cNvSpPr>
          <p:nvPr/>
        </p:nvSpPr>
        <p:spPr bwMode="auto">
          <a:xfrm>
            <a:off x="4513386" y="6473825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sp>
        <p:nvSpPr>
          <p:cNvPr id="1641518" name="Text Box 46"/>
          <p:cNvSpPr txBox="1">
            <a:spLocks noChangeArrowheads="1"/>
          </p:cNvSpPr>
          <p:nvPr/>
        </p:nvSpPr>
        <p:spPr bwMode="auto">
          <a:xfrm>
            <a:off x="7454412" y="5435600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sp>
        <p:nvSpPr>
          <p:cNvPr id="1641519" name="Text Box 47"/>
          <p:cNvSpPr txBox="1">
            <a:spLocks noChangeArrowheads="1"/>
          </p:cNvSpPr>
          <p:nvPr/>
        </p:nvSpPr>
        <p:spPr bwMode="auto">
          <a:xfrm>
            <a:off x="7454412" y="5829300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mos4</a:t>
            </a:r>
          </a:p>
        </p:txBody>
      </p:sp>
      <p:sp>
        <p:nvSpPr>
          <p:cNvPr id="1641520" name="Text Box 48"/>
          <p:cNvSpPr txBox="1">
            <a:spLocks noChangeArrowheads="1"/>
          </p:cNvSpPr>
          <p:nvPr/>
        </p:nvSpPr>
        <p:spPr bwMode="auto">
          <a:xfrm>
            <a:off x="7167198" y="6426200"/>
            <a:ext cx="5565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nmos4</a:t>
            </a:r>
          </a:p>
        </p:txBody>
      </p:sp>
      <p:sp>
        <p:nvSpPr>
          <p:cNvPr id="1641521" name="Text Box 49"/>
          <p:cNvSpPr txBox="1">
            <a:spLocks noChangeArrowheads="1"/>
          </p:cNvSpPr>
          <p:nvPr/>
        </p:nvSpPr>
        <p:spPr bwMode="auto">
          <a:xfrm>
            <a:off x="7735767" y="6426200"/>
            <a:ext cx="55656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pmos4</a:t>
            </a:r>
          </a:p>
        </p:txBody>
      </p:sp>
      <p:cxnSp>
        <p:nvCxnSpPr>
          <p:cNvPr id="1641522" name="AutoShape 50"/>
          <p:cNvCxnSpPr>
            <a:cxnSpLocks noChangeShapeType="1"/>
            <a:stCxn id="1641518" idx="2"/>
            <a:endCxn id="1641519" idx="0"/>
          </p:cNvCxnSpPr>
          <p:nvPr/>
        </p:nvCxnSpPr>
        <p:spPr bwMode="auto">
          <a:xfrm>
            <a:off x="7697427" y="5666432"/>
            <a:ext cx="0" cy="16286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23" name="AutoShape 51"/>
          <p:cNvCxnSpPr>
            <a:cxnSpLocks noChangeShapeType="1"/>
            <a:stCxn id="1641519" idx="2"/>
            <a:endCxn id="1641520" idx="0"/>
          </p:cNvCxnSpPr>
          <p:nvPr/>
        </p:nvCxnSpPr>
        <p:spPr bwMode="auto">
          <a:xfrm rot="5400000">
            <a:off x="7388420" y="6117193"/>
            <a:ext cx="366068" cy="2519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24" name="AutoShape 52"/>
          <p:cNvCxnSpPr>
            <a:cxnSpLocks noChangeShapeType="1"/>
            <a:stCxn id="1641519" idx="2"/>
            <a:endCxn id="1641521" idx="0"/>
          </p:cNvCxnSpPr>
          <p:nvPr/>
        </p:nvCxnSpPr>
        <p:spPr bwMode="auto">
          <a:xfrm rot="16200000" flipH="1">
            <a:off x="7672704" y="6084855"/>
            <a:ext cx="366068" cy="31662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25" name="Text Box 53"/>
          <p:cNvSpPr txBox="1">
            <a:spLocks noChangeArrowheads="1"/>
          </p:cNvSpPr>
          <p:nvPr/>
        </p:nvSpPr>
        <p:spPr bwMode="auto">
          <a:xfrm>
            <a:off x="2669931" y="4945063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526" name="Text Box 54"/>
          <p:cNvSpPr txBox="1">
            <a:spLocks noChangeArrowheads="1"/>
          </p:cNvSpPr>
          <p:nvPr/>
        </p:nvSpPr>
        <p:spPr bwMode="auto">
          <a:xfrm>
            <a:off x="4292112" y="4949825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527" name="Text Box 55"/>
          <p:cNvSpPr txBox="1">
            <a:spLocks noChangeArrowheads="1"/>
          </p:cNvSpPr>
          <p:nvPr/>
        </p:nvSpPr>
        <p:spPr bwMode="auto">
          <a:xfrm>
            <a:off x="6583973" y="454660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528" name="Text Box 56"/>
          <p:cNvSpPr txBox="1">
            <a:spLocks noChangeArrowheads="1"/>
          </p:cNvSpPr>
          <p:nvPr/>
        </p:nvSpPr>
        <p:spPr bwMode="auto">
          <a:xfrm>
            <a:off x="1578220" y="5611813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29" name="Text Box 57"/>
          <p:cNvSpPr txBox="1">
            <a:spLocks noChangeArrowheads="1"/>
          </p:cNvSpPr>
          <p:nvPr/>
        </p:nvSpPr>
        <p:spPr bwMode="auto">
          <a:xfrm>
            <a:off x="7608277" y="6057900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30" name="Text Box 58"/>
          <p:cNvSpPr txBox="1">
            <a:spLocks noChangeArrowheads="1"/>
          </p:cNvSpPr>
          <p:nvPr/>
        </p:nvSpPr>
        <p:spPr bwMode="auto">
          <a:xfrm>
            <a:off x="6242538" y="614045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531" name="Text Box 59"/>
          <p:cNvSpPr txBox="1">
            <a:spLocks noChangeArrowheads="1"/>
          </p:cNvSpPr>
          <p:nvPr/>
        </p:nvSpPr>
        <p:spPr bwMode="auto">
          <a:xfrm>
            <a:off x="3623896" y="4284663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32" name="Line 60"/>
          <p:cNvSpPr>
            <a:spLocks noChangeShapeType="1"/>
          </p:cNvSpPr>
          <p:nvPr/>
        </p:nvSpPr>
        <p:spPr bwMode="auto">
          <a:xfrm>
            <a:off x="1560635" y="61928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3" name="Line 61"/>
          <p:cNvSpPr>
            <a:spLocks noChangeShapeType="1"/>
          </p:cNvSpPr>
          <p:nvPr/>
        </p:nvSpPr>
        <p:spPr bwMode="auto">
          <a:xfrm>
            <a:off x="2385646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4" name="Line 62"/>
          <p:cNvSpPr>
            <a:spLocks noChangeShapeType="1"/>
          </p:cNvSpPr>
          <p:nvPr/>
        </p:nvSpPr>
        <p:spPr bwMode="auto">
          <a:xfrm>
            <a:off x="3036277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5" name="Line 63"/>
          <p:cNvSpPr>
            <a:spLocks noChangeShapeType="1"/>
          </p:cNvSpPr>
          <p:nvPr/>
        </p:nvSpPr>
        <p:spPr bwMode="auto">
          <a:xfrm>
            <a:off x="4016620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6" name="Line 64"/>
          <p:cNvSpPr>
            <a:spLocks noChangeShapeType="1"/>
          </p:cNvSpPr>
          <p:nvPr/>
        </p:nvSpPr>
        <p:spPr bwMode="auto">
          <a:xfrm>
            <a:off x="5001358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7" name="Line 65"/>
          <p:cNvSpPr>
            <a:spLocks noChangeShapeType="1"/>
          </p:cNvSpPr>
          <p:nvPr/>
        </p:nvSpPr>
        <p:spPr bwMode="auto">
          <a:xfrm>
            <a:off x="5657850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8" name="Line 66"/>
          <p:cNvSpPr>
            <a:spLocks noChangeShapeType="1"/>
          </p:cNvSpPr>
          <p:nvPr/>
        </p:nvSpPr>
        <p:spPr bwMode="auto">
          <a:xfrm>
            <a:off x="4948604" y="578485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39" name="Line 67"/>
          <p:cNvSpPr>
            <a:spLocks noChangeShapeType="1"/>
          </p:cNvSpPr>
          <p:nvPr/>
        </p:nvSpPr>
        <p:spPr bwMode="auto">
          <a:xfrm>
            <a:off x="6317274" y="551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0" name="Line 68"/>
          <p:cNvSpPr>
            <a:spLocks noChangeShapeType="1"/>
          </p:cNvSpPr>
          <p:nvPr/>
        </p:nvSpPr>
        <p:spPr bwMode="auto">
          <a:xfrm>
            <a:off x="6359769" y="50800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1" name="Line 69"/>
          <p:cNvSpPr>
            <a:spLocks noChangeShapeType="1"/>
          </p:cNvSpPr>
          <p:nvPr/>
        </p:nvSpPr>
        <p:spPr bwMode="auto">
          <a:xfrm>
            <a:off x="7653704" y="46069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2" name="Line 70"/>
          <p:cNvSpPr>
            <a:spLocks noChangeShapeType="1"/>
          </p:cNvSpPr>
          <p:nvPr/>
        </p:nvSpPr>
        <p:spPr bwMode="auto">
          <a:xfrm>
            <a:off x="6314343" y="578485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3" name="Line 71"/>
          <p:cNvSpPr>
            <a:spLocks noChangeShapeType="1"/>
          </p:cNvSpPr>
          <p:nvPr/>
        </p:nvSpPr>
        <p:spPr bwMode="auto">
          <a:xfrm>
            <a:off x="7307874" y="50800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4" name="Line 72"/>
          <p:cNvSpPr>
            <a:spLocks noChangeShapeType="1"/>
          </p:cNvSpPr>
          <p:nvPr/>
        </p:nvSpPr>
        <p:spPr bwMode="auto">
          <a:xfrm>
            <a:off x="7671289" y="52959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5" name="Line 73"/>
          <p:cNvSpPr>
            <a:spLocks noChangeShapeType="1"/>
          </p:cNvSpPr>
          <p:nvPr/>
        </p:nvSpPr>
        <p:spPr bwMode="auto">
          <a:xfrm>
            <a:off x="6753958" y="67151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6" name="Line 74"/>
          <p:cNvSpPr>
            <a:spLocks noChangeShapeType="1"/>
          </p:cNvSpPr>
          <p:nvPr/>
        </p:nvSpPr>
        <p:spPr bwMode="auto">
          <a:xfrm>
            <a:off x="4919297" y="67151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47" name="Text Box 75"/>
          <p:cNvSpPr txBox="1">
            <a:spLocks noChangeArrowheads="1"/>
          </p:cNvSpPr>
          <p:nvPr/>
        </p:nvSpPr>
        <p:spPr bwMode="auto">
          <a:xfrm>
            <a:off x="2963009" y="5940425"/>
            <a:ext cx="934871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source degen</a:t>
            </a:r>
          </a:p>
        </p:txBody>
      </p:sp>
      <p:sp>
        <p:nvSpPr>
          <p:cNvPr id="1641548" name="Text Box 76"/>
          <p:cNvSpPr txBox="1">
            <a:spLocks noChangeArrowheads="1"/>
          </p:cNvSpPr>
          <p:nvPr/>
        </p:nvSpPr>
        <p:spPr bwMode="auto">
          <a:xfrm>
            <a:off x="2963009" y="6473825"/>
            <a:ext cx="607859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resistor</a:t>
            </a:r>
          </a:p>
        </p:txBody>
      </p:sp>
      <p:sp>
        <p:nvSpPr>
          <p:cNvPr id="1641549" name="Text Box 77"/>
          <p:cNvSpPr txBox="1">
            <a:spLocks noChangeArrowheads="1"/>
          </p:cNvSpPr>
          <p:nvPr/>
        </p:nvSpPr>
        <p:spPr bwMode="auto">
          <a:xfrm>
            <a:off x="2540977" y="6473825"/>
            <a:ext cx="41549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wire</a:t>
            </a:r>
          </a:p>
        </p:txBody>
      </p:sp>
      <p:sp>
        <p:nvSpPr>
          <p:cNvPr id="1641550" name="Text Box 78"/>
          <p:cNvSpPr txBox="1">
            <a:spLocks noChangeArrowheads="1"/>
          </p:cNvSpPr>
          <p:nvPr/>
        </p:nvSpPr>
        <p:spPr bwMode="auto">
          <a:xfrm>
            <a:off x="3574075" y="6473825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551" name="AutoShape 79"/>
          <p:cNvCxnSpPr>
            <a:cxnSpLocks noChangeShapeType="1"/>
            <a:stCxn id="1641547" idx="2"/>
            <a:endCxn id="1641549" idx="0"/>
          </p:cNvCxnSpPr>
          <p:nvPr/>
        </p:nvCxnSpPr>
        <p:spPr bwMode="auto">
          <a:xfrm rot="5400000">
            <a:off x="2938302" y="5981682"/>
            <a:ext cx="302568" cy="68171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52" name="AutoShape 80"/>
          <p:cNvCxnSpPr>
            <a:cxnSpLocks noChangeShapeType="1"/>
            <a:stCxn id="1641547" idx="2"/>
            <a:endCxn id="1641548" idx="0"/>
          </p:cNvCxnSpPr>
          <p:nvPr/>
        </p:nvCxnSpPr>
        <p:spPr bwMode="auto">
          <a:xfrm rot="5400000">
            <a:off x="3197408" y="6240788"/>
            <a:ext cx="302568" cy="16350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53" name="AutoShape 81"/>
          <p:cNvCxnSpPr>
            <a:cxnSpLocks noChangeShapeType="1"/>
            <a:stCxn id="1641547" idx="2"/>
            <a:endCxn id="1641550" idx="0"/>
          </p:cNvCxnSpPr>
          <p:nvPr/>
        </p:nvCxnSpPr>
        <p:spPr bwMode="auto">
          <a:xfrm rot="16200000" flipH="1">
            <a:off x="3571870" y="6029832"/>
            <a:ext cx="302568" cy="58541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54" name="Text Box 82"/>
          <p:cNvSpPr txBox="1">
            <a:spLocks noChangeArrowheads="1"/>
          </p:cNvSpPr>
          <p:nvPr/>
        </p:nvSpPr>
        <p:spPr bwMode="auto">
          <a:xfrm>
            <a:off x="3322027" y="6149975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55" name="Line 83"/>
          <p:cNvSpPr>
            <a:spLocks noChangeShapeType="1"/>
          </p:cNvSpPr>
          <p:nvPr/>
        </p:nvSpPr>
        <p:spPr bwMode="auto">
          <a:xfrm>
            <a:off x="3996104" y="67151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56" name="Line 84"/>
          <p:cNvSpPr>
            <a:spLocks noChangeShapeType="1"/>
          </p:cNvSpPr>
          <p:nvPr/>
        </p:nvSpPr>
        <p:spPr bwMode="auto">
          <a:xfrm>
            <a:off x="3385038" y="58007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57" name="Text Box 85"/>
          <p:cNvSpPr txBox="1">
            <a:spLocks noChangeArrowheads="1"/>
          </p:cNvSpPr>
          <p:nvPr/>
        </p:nvSpPr>
        <p:spPr bwMode="auto">
          <a:xfrm>
            <a:off x="6563458" y="4089400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58" name="Text Box 86"/>
          <p:cNvSpPr txBox="1">
            <a:spLocks noChangeArrowheads="1"/>
          </p:cNvSpPr>
          <p:nvPr/>
        </p:nvSpPr>
        <p:spPr bwMode="auto">
          <a:xfrm>
            <a:off x="3005504" y="1855788"/>
            <a:ext cx="1336431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amp1 vdd/gnd ports</a:t>
            </a:r>
          </a:p>
        </p:txBody>
      </p:sp>
      <p:sp>
        <p:nvSpPr>
          <p:cNvPr id="1641559" name="Text Box 87"/>
          <p:cNvSpPr txBox="1">
            <a:spLocks noChangeArrowheads="1"/>
          </p:cNvSpPr>
          <p:nvPr/>
        </p:nvSpPr>
        <p:spPr bwMode="auto">
          <a:xfrm>
            <a:off x="2892671" y="1360488"/>
            <a:ext cx="1346689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amp2 vdd/gnd ports</a:t>
            </a:r>
          </a:p>
        </p:txBody>
      </p:sp>
      <p:sp>
        <p:nvSpPr>
          <p:cNvPr id="1641560" name="Text Box 88"/>
          <p:cNvSpPr txBox="1">
            <a:spLocks noChangeArrowheads="1"/>
          </p:cNvSpPr>
          <p:nvPr/>
        </p:nvSpPr>
        <p:spPr bwMode="auto">
          <a:xfrm>
            <a:off x="1475644" y="1855788"/>
            <a:ext cx="147417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 vdd/gnd ports</a:t>
            </a:r>
          </a:p>
        </p:txBody>
      </p:sp>
      <p:sp>
        <p:nvSpPr>
          <p:cNvPr id="1641561" name="Text Box 89"/>
          <p:cNvSpPr txBox="1">
            <a:spLocks noChangeArrowheads="1"/>
          </p:cNvSpPr>
          <p:nvPr/>
        </p:nvSpPr>
        <p:spPr bwMode="auto">
          <a:xfrm>
            <a:off x="4406413" y="1855788"/>
            <a:ext cx="69762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capacitor</a:t>
            </a:r>
          </a:p>
        </p:txBody>
      </p:sp>
      <p:cxnSp>
        <p:nvCxnSpPr>
          <p:cNvPr id="1641562" name="AutoShape 90"/>
          <p:cNvCxnSpPr>
            <a:cxnSpLocks noChangeShapeType="1"/>
            <a:stCxn id="1641559" idx="2"/>
            <a:endCxn id="1641560" idx="0"/>
          </p:cNvCxnSpPr>
          <p:nvPr/>
        </p:nvCxnSpPr>
        <p:spPr bwMode="auto">
          <a:xfrm rot="5400000">
            <a:off x="2826391" y="1116163"/>
            <a:ext cx="125968" cy="135328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63" name="AutoShape 91"/>
          <p:cNvCxnSpPr>
            <a:cxnSpLocks noChangeShapeType="1"/>
            <a:stCxn id="1641559" idx="2"/>
            <a:endCxn id="1641558" idx="0"/>
          </p:cNvCxnSpPr>
          <p:nvPr/>
        </p:nvCxnSpPr>
        <p:spPr bwMode="auto">
          <a:xfrm rot="16200000" flipH="1">
            <a:off x="3556884" y="1738952"/>
            <a:ext cx="125968" cy="10770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64" name="AutoShape 92"/>
          <p:cNvCxnSpPr>
            <a:cxnSpLocks noChangeShapeType="1"/>
            <a:stCxn id="1641559" idx="2"/>
            <a:endCxn id="1641561" idx="0"/>
          </p:cNvCxnSpPr>
          <p:nvPr/>
        </p:nvCxnSpPr>
        <p:spPr bwMode="auto">
          <a:xfrm rot="16200000" flipH="1">
            <a:off x="4097637" y="1198198"/>
            <a:ext cx="125968" cy="118921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65" name="Text Box 93"/>
          <p:cNvSpPr txBox="1">
            <a:spLocks noChangeArrowheads="1"/>
          </p:cNvSpPr>
          <p:nvPr/>
        </p:nvSpPr>
        <p:spPr bwMode="auto">
          <a:xfrm>
            <a:off x="2149721" y="893763"/>
            <a:ext cx="138185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 vdd/gnd ports</a:t>
            </a:r>
          </a:p>
        </p:txBody>
      </p:sp>
      <p:sp>
        <p:nvSpPr>
          <p:cNvPr id="1641566" name="Text Box 94"/>
          <p:cNvSpPr txBox="1">
            <a:spLocks noChangeArrowheads="1"/>
          </p:cNvSpPr>
          <p:nvPr/>
        </p:nvSpPr>
        <p:spPr bwMode="auto">
          <a:xfrm>
            <a:off x="1431681" y="1360488"/>
            <a:ext cx="1358411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 vdd/gnd ports</a:t>
            </a:r>
          </a:p>
        </p:txBody>
      </p:sp>
      <p:cxnSp>
        <p:nvCxnSpPr>
          <p:cNvPr id="1641567" name="AutoShape 95"/>
          <p:cNvCxnSpPr>
            <a:cxnSpLocks noChangeShapeType="1"/>
            <a:stCxn id="1641565" idx="2"/>
            <a:endCxn id="1641566" idx="0"/>
          </p:cNvCxnSpPr>
          <p:nvPr/>
        </p:nvCxnSpPr>
        <p:spPr bwMode="auto">
          <a:xfrm rot="5400000">
            <a:off x="2357823" y="877660"/>
            <a:ext cx="235893" cy="7297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68" name="AutoShape 96"/>
          <p:cNvCxnSpPr>
            <a:cxnSpLocks noChangeShapeType="1"/>
            <a:stCxn id="1641565" idx="2"/>
            <a:endCxn id="1641559" idx="0"/>
          </p:cNvCxnSpPr>
          <p:nvPr/>
        </p:nvCxnSpPr>
        <p:spPr bwMode="auto">
          <a:xfrm rot="16200000" flipH="1">
            <a:off x="3085387" y="879858"/>
            <a:ext cx="235893" cy="72536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69" name="Text Box 97"/>
          <p:cNvSpPr txBox="1">
            <a:spLocks noChangeArrowheads="1"/>
          </p:cNvSpPr>
          <p:nvPr/>
        </p:nvSpPr>
        <p:spPr bwMode="auto">
          <a:xfrm>
            <a:off x="2782766" y="1071563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70" name="Text Box 98"/>
          <p:cNvSpPr txBox="1">
            <a:spLocks noChangeArrowheads="1"/>
          </p:cNvSpPr>
          <p:nvPr/>
        </p:nvSpPr>
        <p:spPr bwMode="auto">
          <a:xfrm>
            <a:off x="3525715" y="154940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571" name="Text Box 99"/>
          <p:cNvSpPr txBox="1">
            <a:spLocks noChangeArrowheads="1"/>
          </p:cNvSpPr>
          <p:nvPr/>
        </p:nvSpPr>
        <p:spPr bwMode="auto">
          <a:xfrm>
            <a:off x="5150827" y="1458913"/>
            <a:ext cx="615462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</a:t>
            </a:r>
          </a:p>
        </p:txBody>
      </p:sp>
      <p:sp>
        <p:nvSpPr>
          <p:cNvPr id="1641572" name="Text Box 100"/>
          <p:cNvSpPr txBox="1">
            <a:spLocks noChangeArrowheads="1"/>
          </p:cNvSpPr>
          <p:nvPr/>
        </p:nvSpPr>
        <p:spPr bwMode="auto">
          <a:xfrm>
            <a:off x="5070231" y="957263"/>
            <a:ext cx="147710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 vdd/gnd ports</a:t>
            </a:r>
          </a:p>
        </p:txBody>
      </p:sp>
      <p:cxnSp>
        <p:nvCxnSpPr>
          <p:cNvPr id="1641573" name="AutoShape 101"/>
          <p:cNvCxnSpPr>
            <a:cxnSpLocks noChangeShapeType="1"/>
            <a:stCxn id="1641572" idx="2"/>
            <a:endCxn id="1641571" idx="0"/>
          </p:cNvCxnSpPr>
          <p:nvPr/>
        </p:nvCxnSpPr>
        <p:spPr bwMode="auto">
          <a:xfrm rot="5400000">
            <a:off x="5498263" y="1148391"/>
            <a:ext cx="270818" cy="35022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74" name="Text Box 102"/>
          <p:cNvSpPr txBox="1">
            <a:spLocks noChangeArrowheads="1"/>
          </p:cNvSpPr>
          <p:nvPr/>
        </p:nvSpPr>
        <p:spPr bwMode="auto">
          <a:xfrm>
            <a:off x="5835163" y="1458913"/>
            <a:ext cx="630115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</a:t>
            </a:r>
          </a:p>
        </p:txBody>
      </p:sp>
      <p:cxnSp>
        <p:nvCxnSpPr>
          <p:cNvPr id="1641575" name="AutoShape 103"/>
          <p:cNvCxnSpPr>
            <a:cxnSpLocks noChangeShapeType="1"/>
            <a:stCxn id="1641572" idx="2"/>
            <a:endCxn id="1641574" idx="0"/>
          </p:cNvCxnSpPr>
          <p:nvPr/>
        </p:nvCxnSpPr>
        <p:spPr bwMode="auto">
          <a:xfrm rot="16200000" flipH="1">
            <a:off x="5844094" y="1152786"/>
            <a:ext cx="270818" cy="34143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76" name="Text Box 104"/>
          <p:cNvSpPr txBox="1">
            <a:spLocks noChangeArrowheads="1"/>
          </p:cNvSpPr>
          <p:nvPr/>
        </p:nvSpPr>
        <p:spPr bwMode="auto">
          <a:xfrm>
            <a:off x="5741377" y="1149350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77" name="Line 105"/>
          <p:cNvSpPr>
            <a:spLocks noChangeShapeType="1"/>
          </p:cNvSpPr>
          <p:nvPr/>
        </p:nvSpPr>
        <p:spPr bwMode="auto">
          <a:xfrm>
            <a:off x="3867150" y="2093913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78" name="Line 106"/>
          <p:cNvSpPr>
            <a:spLocks noChangeShapeType="1"/>
          </p:cNvSpPr>
          <p:nvPr/>
        </p:nvSpPr>
        <p:spPr bwMode="auto">
          <a:xfrm>
            <a:off x="2108689" y="2093913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79" name="Line 107"/>
          <p:cNvSpPr>
            <a:spLocks noChangeShapeType="1"/>
          </p:cNvSpPr>
          <p:nvPr/>
        </p:nvSpPr>
        <p:spPr bwMode="auto">
          <a:xfrm>
            <a:off x="1938704" y="1592263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80" name="Line 108"/>
          <p:cNvSpPr>
            <a:spLocks noChangeShapeType="1"/>
          </p:cNvSpPr>
          <p:nvPr/>
        </p:nvSpPr>
        <p:spPr bwMode="auto">
          <a:xfrm>
            <a:off x="6180992" y="1701800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81" name="Line 109"/>
          <p:cNvSpPr>
            <a:spLocks noChangeShapeType="1"/>
          </p:cNvSpPr>
          <p:nvPr/>
        </p:nvSpPr>
        <p:spPr bwMode="auto">
          <a:xfrm>
            <a:off x="5364774" y="1700213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82" name="Text Box 110"/>
          <p:cNvSpPr txBox="1">
            <a:spLocks noChangeArrowheads="1"/>
          </p:cNvSpPr>
          <p:nvPr/>
        </p:nvSpPr>
        <p:spPr bwMode="auto">
          <a:xfrm>
            <a:off x="6742235" y="1463675"/>
            <a:ext cx="609600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amp1</a:t>
            </a:r>
          </a:p>
        </p:txBody>
      </p:sp>
      <p:sp>
        <p:nvSpPr>
          <p:cNvPr id="1641583" name="Text Box 111"/>
          <p:cNvSpPr txBox="1">
            <a:spLocks noChangeArrowheads="1"/>
          </p:cNvSpPr>
          <p:nvPr/>
        </p:nvSpPr>
        <p:spPr bwMode="auto">
          <a:xfrm>
            <a:off x="6629400" y="957263"/>
            <a:ext cx="1487366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amp1 vdd/gnd ports</a:t>
            </a:r>
          </a:p>
        </p:txBody>
      </p:sp>
      <p:cxnSp>
        <p:nvCxnSpPr>
          <p:cNvPr id="1641584" name="AutoShape 112"/>
          <p:cNvCxnSpPr>
            <a:cxnSpLocks noChangeShapeType="1"/>
            <a:stCxn id="1641583" idx="2"/>
            <a:endCxn id="1641582" idx="0"/>
          </p:cNvCxnSpPr>
          <p:nvPr/>
        </p:nvCxnSpPr>
        <p:spPr bwMode="auto">
          <a:xfrm rot="5400000">
            <a:off x="7072269" y="1162861"/>
            <a:ext cx="275580" cy="32604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85" name="Text Box 113"/>
          <p:cNvSpPr txBox="1">
            <a:spLocks noChangeArrowheads="1"/>
          </p:cNvSpPr>
          <p:nvPr/>
        </p:nvSpPr>
        <p:spPr bwMode="auto">
          <a:xfrm>
            <a:off x="7391400" y="1463675"/>
            <a:ext cx="611066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amp1</a:t>
            </a:r>
          </a:p>
        </p:txBody>
      </p:sp>
      <p:cxnSp>
        <p:nvCxnSpPr>
          <p:cNvPr id="1641586" name="AutoShape 114"/>
          <p:cNvCxnSpPr>
            <a:cxnSpLocks noChangeShapeType="1"/>
            <a:stCxn id="1641583" idx="2"/>
            <a:endCxn id="1641585" idx="0"/>
          </p:cNvCxnSpPr>
          <p:nvPr/>
        </p:nvCxnSpPr>
        <p:spPr bwMode="auto">
          <a:xfrm rot="16200000" flipH="1">
            <a:off x="7397218" y="1163960"/>
            <a:ext cx="275580" cy="3238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87" name="Text Box 115"/>
          <p:cNvSpPr txBox="1">
            <a:spLocks noChangeArrowheads="1"/>
          </p:cNvSpPr>
          <p:nvPr/>
        </p:nvSpPr>
        <p:spPr bwMode="auto">
          <a:xfrm>
            <a:off x="7296151" y="1146175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588" name="Line 116"/>
          <p:cNvSpPr>
            <a:spLocks noChangeShapeType="1"/>
          </p:cNvSpPr>
          <p:nvPr/>
        </p:nvSpPr>
        <p:spPr bwMode="auto">
          <a:xfrm>
            <a:off x="7743092" y="169862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89" name="Line 117"/>
          <p:cNvSpPr>
            <a:spLocks noChangeShapeType="1"/>
          </p:cNvSpPr>
          <p:nvPr/>
        </p:nvSpPr>
        <p:spPr bwMode="auto">
          <a:xfrm>
            <a:off x="7029450" y="16970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590" name="Text Box 118"/>
          <p:cNvSpPr txBox="1">
            <a:spLocks noChangeArrowheads="1"/>
          </p:cNvSpPr>
          <p:nvPr/>
        </p:nvSpPr>
        <p:spPr bwMode="auto">
          <a:xfrm>
            <a:off x="5482005" y="1990725"/>
            <a:ext cx="65274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amp1</a:t>
            </a:r>
          </a:p>
        </p:txBody>
      </p:sp>
      <p:sp>
        <p:nvSpPr>
          <p:cNvPr id="1641591" name="Text Box 119"/>
          <p:cNvSpPr txBox="1">
            <a:spLocks noChangeArrowheads="1"/>
          </p:cNvSpPr>
          <p:nvPr/>
        </p:nvSpPr>
        <p:spPr bwMode="auto">
          <a:xfrm>
            <a:off x="657960" y="2898775"/>
            <a:ext cx="1595309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dd stacked input cascode</a:t>
            </a:r>
          </a:p>
        </p:txBody>
      </p:sp>
      <p:sp>
        <p:nvSpPr>
          <p:cNvPr id="1641592" name="Text Box 120"/>
          <p:cNvSpPr txBox="1">
            <a:spLocks noChangeArrowheads="1"/>
          </p:cNvSpPr>
          <p:nvPr/>
        </p:nvSpPr>
        <p:spPr bwMode="auto">
          <a:xfrm>
            <a:off x="2412023" y="2898775"/>
            <a:ext cx="1511952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dd folded input cascode</a:t>
            </a:r>
          </a:p>
        </p:txBody>
      </p:sp>
      <p:cxnSp>
        <p:nvCxnSpPr>
          <p:cNvPr id="1641593" name="AutoShape 121"/>
          <p:cNvCxnSpPr>
            <a:cxnSpLocks noChangeShapeType="1"/>
            <a:stCxn id="1641605" idx="2"/>
            <a:endCxn id="1641591" idx="0"/>
          </p:cNvCxnSpPr>
          <p:nvPr/>
        </p:nvCxnSpPr>
        <p:spPr bwMode="auto">
          <a:xfrm rot="5400000">
            <a:off x="1800679" y="2297181"/>
            <a:ext cx="256530" cy="94665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94" name="AutoShape 122"/>
          <p:cNvCxnSpPr>
            <a:cxnSpLocks noChangeShapeType="1"/>
            <a:stCxn id="1641605" idx="2"/>
            <a:endCxn id="1641592" idx="0"/>
          </p:cNvCxnSpPr>
          <p:nvPr/>
        </p:nvCxnSpPr>
        <p:spPr bwMode="auto">
          <a:xfrm rot="16200000" flipH="1">
            <a:off x="2656871" y="2387647"/>
            <a:ext cx="256530" cy="76572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95" name="Text Box 123"/>
          <p:cNvSpPr txBox="1">
            <a:spLocks noChangeArrowheads="1"/>
          </p:cNvSpPr>
          <p:nvPr/>
        </p:nvSpPr>
        <p:spPr bwMode="auto">
          <a:xfrm>
            <a:off x="7551128" y="2346325"/>
            <a:ext cx="588623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ds load</a:t>
            </a:r>
          </a:p>
        </p:txBody>
      </p:sp>
      <p:cxnSp>
        <p:nvCxnSpPr>
          <p:cNvPr id="1641596" name="AutoShape 124"/>
          <p:cNvCxnSpPr>
            <a:cxnSpLocks noChangeShapeType="1"/>
            <a:stCxn id="1641590" idx="2"/>
            <a:endCxn id="1641605" idx="0"/>
          </p:cNvCxnSpPr>
          <p:nvPr/>
        </p:nvCxnSpPr>
        <p:spPr bwMode="auto">
          <a:xfrm rot="5400000">
            <a:off x="4010397" y="613433"/>
            <a:ext cx="189856" cy="340610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97" name="AutoShape 125"/>
          <p:cNvCxnSpPr>
            <a:cxnSpLocks noChangeShapeType="1"/>
            <a:endCxn id="1641595" idx="0"/>
          </p:cNvCxnSpPr>
          <p:nvPr/>
        </p:nvCxnSpPr>
        <p:spPr bwMode="auto">
          <a:xfrm>
            <a:off x="5794131" y="2281239"/>
            <a:ext cx="2051309" cy="65086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598" name="Text Box 126"/>
          <p:cNvSpPr txBox="1">
            <a:spLocks noChangeArrowheads="1"/>
          </p:cNvSpPr>
          <p:nvPr/>
        </p:nvSpPr>
        <p:spPr bwMode="auto">
          <a:xfrm>
            <a:off x="7137890" y="2725738"/>
            <a:ext cx="95410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current mirror</a:t>
            </a:r>
          </a:p>
        </p:txBody>
      </p:sp>
      <p:sp>
        <p:nvSpPr>
          <p:cNvPr id="1641599" name="Text Box 127"/>
          <p:cNvSpPr txBox="1">
            <a:spLocks noChangeArrowheads="1"/>
          </p:cNvSpPr>
          <p:nvPr/>
        </p:nvSpPr>
        <p:spPr bwMode="auto">
          <a:xfrm>
            <a:off x="8044961" y="2725738"/>
            <a:ext cx="415498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wire</a:t>
            </a:r>
          </a:p>
        </p:txBody>
      </p:sp>
      <p:cxnSp>
        <p:nvCxnSpPr>
          <p:cNvPr id="1641600" name="AutoShape 128"/>
          <p:cNvCxnSpPr>
            <a:cxnSpLocks noChangeShapeType="1"/>
            <a:stCxn id="1641595" idx="2"/>
            <a:endCxn id="1641598" idx="0"/>
          </p:cNvCxnSpPr>
          <p:nvPr/>
        </p:nvCxnSpPr>
        <p:spPr bwMode="auto">
          <a:xfrm rot="5400000">
            <a:off x="7655902" y="2536199"/>
            <a:ext cx="148581" cy="23049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01" name="AutoShape 129"/>
          <p:cNvCxnSpPr>
            <a:cxnSpLocks noChangeShapeType="1"/>
            <a:stCxn id="1641595" idx="2"/>
            <a:endCxn id="1641599" idx="0"/>
          </p:cNvCxnSpPr>
          <p:nvPr/>
        </p:nvCxnSpPr>
        <p:spPr bwMode="auto">
          <a:xfrm rot="16200000" flipH="1">
            <a:off x="7974785" y="2447812"/>
            <a:ext cx="148581" cy="40727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602" name="Text Box 130"/>
          <p:cNvSpPr txBox="1">
            <a:spLocks noChangeArrowheads="1"/>
          </p:cNvSpPr>
          <p:nvPr/>
        </p:nvSpPr>
        <p:spPr bwMode="auto">
          <a:xfrm>
            <a:off x="2335823" y="2600325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603" name="Text Box 131"/>
          <p:cNvSpPr txBox="1">
            <a:spLocks noChangeArrowheads="1"/>
          </p:cNvSpPr>
          <p:nvPr/>
        </p:nvSpPr>
        <p:spPr bwMode="auto">
          <a:xfrm>
            <a:off x="5763358" y="2236788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04" name="Text Box 132"/>
          <p:cNvSpPr txBox="1">
            <a:spLocks noChangeArrowheads="1"/>
          </p:cNvSpPr>
          <p:nvPr/>
        </p:nvSpPr>
        <p:spPr bwMode="auto">
          <a:xfrm>
            <a:off x="7791450" y="2519363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05" name="Text Box 133"/>
          <p:cNvSpPr txBox="1">
            <a:spLocks noChangeArrowheads="1"/>
          </p:cNvSpPr>
          <p:nvPr/>
        </p:nvSpPr>
        <p:spPr bwMode="auto">
          <a:xfrm>
            <a:off x="2082313" y="2411413"/>
            <a:ext cx="639919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dd input</a:t>
            </a:r>
          </a:p>
        </p:txBody>
      </p:sp>
      <p:sp>
        <p:nvSpPr>
          <p:cNvPr id="1641606" name="Line 134"/>
          <p:cNvSpPr>
            <a:spLocks noChangeShapeType="1"/>
          </p:cNvSpPr>
          <p:nvPr/>
        </p:nvSpPr>
        <p:spPr bwMode="auto">
          <a:xfrm>
            <a:off x="4717074" y="21034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07" name="Text Box 135"/>
          <p:cNvSpPr txBox="1">
            <a:spLocks noChangeArrowheads="1"/>
          </p:cNvSpPr>
          <p:nvPr/>
        </p:nvSpPr>
        <p:spPr bwMode="auto">
          <a:xfrm>
            <a:off x="6610352" y="3200400"/>
            <a:ext cx="76174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simple CM</a:t>
            </a:r>
          </a:p>
        </p:txBody>
      </p:sp>
      <p:sp>
        <p:nvSpPr>
          <p:cNvPr id="1641608" name="Text Box 136"/>
          <p:cNvSpPr txBox="1">
            <a:spLocks noChangeArrowheads="1"/>
          </p:cNvSpPr>
          <p:nvPr/>
        </p:nvSpPr>
        <p:spPr bwMode="auto">
          <a:xfrm>
            <a:off x="7395798" y="3200400"/>
            <a:ext cx="857927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cascode CM</a:t>
            </a:r>
          </a:p>
        </p:txBody>
      </p:sp>
      <p:sp>
        <p:nvSpPr>
          <p:cNvPr id="1641609" name="Text Box 137"/>
          <p:cNvSpPr txBox="1">
            <a:spLocks noChangeArrowheads="1"/>
          </p:cNvSpPr>
          <p:nvPr/>
        </p:nvSpPr>
        <p:spPr bwMode="auto">
          <a:xfrm>
            <a:off x="8226670" y="3200400"/>
            <a:ext cx="960519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low power CM</a:t>
            </a:r>
          </a:p>
        </p:txBody>
      </p:sp>
      <p:cxnSp>
        <p:nvCxnSpPr>
          <p:cNvPr id="1641610" name="AutoShape 138"/>
          <p:cNvCxnSpPr>
            <a:cxnSpLocks noChangeShapeType="1"/>
            <a:stCxn id="1641598" idx="2"/>
            <a:endCxn id="1641607" idx="0"/>
          </p:cNvCxnSpPr>
          <p:nvPr/>
        </p:nvCxnSpPr>
        <p:spPr bwMode="auto">
          <a:xfrm rot="5400000">
            <a:off x="7181170" y="2766626"/>
            <a:ext cx="243830" cy="62371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11" name="AutoShape 139"/>
          <p:cNvCxnSpPr>
            <a:cxnSpLocks noChangeShapeType="1"/>
            <a:stCxn id="1641598" idx="2"/>
            <a:endCxn id="1641608" idx="0"/>
          </p:cNvCxnSpPr>
          <p:nvPr/>
        </p:nvCxnSpPr>
        <p:spPr bwMode="auto">
          <a:xfrm rot="16200000" flipH="1">
            <a:off x="7597938" y="2973576"/>
            <a:ext cx="243830" cy="20981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12" name="AutoShape 140"/>
          <p:cNvCxnSpPr>
            <a:cxnSpLocks noChangeShapeType="1"/>
            <a:stCxn id="1641598" idx="2"/>
            <a:endCxn id="1641609" idx="0"/>
          </p:cNvCxnSpPr>
          <p:nvPr/>
        </p:nvCxnSpPr>
        <p:spPr bwMode="auto">
          <a:xfrm rot="16200000" flipH="1">
            <a:off x="8039022" y="2532492"/>
            <a:ext cx="243830" cy="109198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613" name="Text Box 141"/>
          <p:cNvSpPr txBox="1">
            <a:spLocks noChangeArrowheads="1"/>
          </p:cNvSpPr>
          <p:nvPr/>
        </p:nvSpPr>
        <p:spPr bwMode="auto">
          <a:xfrm>
            <a:off x="7508631" y="2908300"/>
            <a:ext cx="3577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641614" name="Text Box 142"/>
          <p:cNvSpPr txBox="1">
            <a:spLocks noChangeArrowheads="1"/>
          </p:cNvSpPr>
          <p:nvPr/>
        </p:nvSpPr>
        <p:spPr bwMode="auto">
          <a:xfrm>
            <a:off x="1512278" y="3373438"/>
            <a:ext cx="62709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input</a:t>
            </a:r>
          </a:p>
        </p:txBody>
      </p:sp>
      <p:sp>
        <p:nvSpPr>
          <p:cNvPr id="1641615" name="Text Box 143"/>
          <p:cNvSpPr txBox="1">
            <a:spLocks noChangeArrowheads="1"/>
          </p:cNvSpPr>
          <p:nvPr/>
        </p:nvSpPr>
        <p:spPr bwMode="auto">
          <a:xfrm>
            <a:off x="668217" y="3373438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616" name="AutoShape 144"/>
          <p:cNvCxnSpPr>
            <a:cxnSpLocks noChangeShapeType="1"/>
            <a:stCxn id="1641591" idx="2"/>
            <a:endCxn id="1641614" idx="0"/>
          </p:cNvCxnSpPr>
          <p:nvPr/>
        </p:nvCxnSpPr>
        <p:spPr bwMode="auto">
          <a:xfrm rot="16200000" flipH="1">
            <a:off x="1518805" y="3066416"/>
            <a:ext cx="243831" cy="37021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17" name="AutoShape 145"/>
          <p:cNvCxnSpPr>
            <a:cxnSpLocks noChangeShapeType="1"/>
            <a:stCxn id="1641591" idx="2"/>
            <a:endCxn id="1641615" idx="0"/>
          </p:cNvCxnSpPr>
          <p:nvPr/>
        </p:nvCxnSpPr>
        <p:spPr bwMode="auto">
          <a:xfrm rot="5400000">
            <a:off x="1160895" y="3078717"/>
            <a:ext cx="243831" cy="34561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618" name="Text Box 146"/>
          <p:cNvSpPr txBox="1">
            <a:spLocks noChangeArrowheads="1"/>
          </p:cNvSpPr>
          <p:nvPr/>
        </p:nvSpPr>
        <p:spPr bwMode="auto">
          <a:xfrm>
            <a:off x="1323243" y="307975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19" name="Text Box 147"/>
          <p:cNvSpPr txBox="1">
            <a:spLocks noChangeArrowheads="1"/>
          </p:cNvSpPr>
          <p:nvPr/>
        </p:nvSpPr>
        <p:spPr bwMode="auto">
          <a:xfrm>
            <a:off x="3234105" y="3373438"/>
            <a:ext cx="62709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input</a:t>
            </a:r>
          </a:p>
        </p:txBody>
      </p:sp>
      <p:sp>
        <p:nvSpPr>
          <p:cNvPr id="1641620" name="Text Box 148"/>
          <p:cNvSpPr txBox="1">
            <a:spLocks noChangeArrowheads="1"/>
          </p:cNvSpPr>
          <p:nvPr/>
        </p:nvSpPr>
        <p:spPr bwMode="auto">
          <a:xfrm>
            <a:off x="2390044" y="3373438"/>
            <a:ext cx="883575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biased mos3</a:t>
            </a:r>
          </a:p>
        </p:txBody>
      </p:sp>
      <p:cxnSp>
        <p:nvCxnSpPr>
          <p:cNvPr id="1641621" name="AutoShape 149"/>
          <p:cNvCxnSpPr>
            <a:cxnSpLocks noChangeShapeType="1"/>
            <a:stCxn id="1641592" idx="2"/>
            <a:endCxn id="1641619" idx="0"/>
          </p:cNvCxnSpPr>
          <p:nvPr/>
        </p:nvCxnSpPr>
        <p:spPr bwMode="auto">
          <a:xfrm rot="16200000" flipH="1">
            <a:off x="3235911" y="3061695"/>
            <a:ext cx="243831" cy="37965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22" name="AutoShape 150"/>
          <p:cNvCxnSpPr>
            <a:cxnSpLocks noChangeShapeType="1"/>
            <a:stCxn id="1641592" idx="2"/>
            <a:endCxn id="1641620" idx="0"/>
          </p:cNvCxnSpPr>
          <p:nvPr/>
        </p:nvCxnSpPr>
        <p:spPr bwMode="auto">
          <a:xfrm rot="5400000">
            <a:off x="2878001" y="3083439"/>
            <a:ext cx="243831" cy="33616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623" name="Text Box 151"/>
          <p:cNvSpPr txBox="1">
            <a:spLocks noChangeArrowheads="1"/>
          </p:cNvSpPr>
          <p:nvPr/>
        </p:nvSpPr>
        <p:spPr bwMode="auto">
          <a:xfrm>
            <a:off x="3045069" y="307975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24" name="Line 152"/>
          <p:cNvSpPr>
            <a:spLocks noChangeShapeType="1"/>
          </p:cNvSpPr>
          <p:nvPr/>
        </p:nvSpPr>
        <p:spPr bwMode="auto">
          <a:xfrm>
            <a:off x="1090246" y="360997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25" name="Line 153"/>
          <p:cNvSpPr>
            <a:spLocks noChangeShapeType="1"/>
          </p:cNvSpPr>
          <p:nvPr/>
        </p:nvSpPr>
        <p:spPr bwMode="auto">
          <a:xfrm>
            <a:off x="1863969" y="360997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26" name="Line 154"/>
          <p:cNvSpPr>
            <a:spLocks noChangeShapeType="1"/>
          </p:cNvSpPr>
          <p:nvPr/>
        </p:nvSpPr>
        <p:spPr bwMode="auto">
          <a:xfrm>
            <a:off x="2835520" y="360997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27" name="Line 155"/>
          <p:cNvSpPr>
            <a:spLocks noChangeShapeType="1"/>
          </p:cNvSpPr>
          <p:nvPr/>
        </p:nvSpPr>
        <p:spPr bwMode="auto">
          <a:xfrm>
            <a:off x="3609243" y="360997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28" name="Text Box 156"/>
          <p:cNvSpPr txBox="1">
            <a:spLocks noChangeArrowheads="1"/>
          </p:cNvSpPr>
          <p:nvPr/>
        </p:nvSpPr>
        <p:spPr bwMode="auto">
          <a:xfrm>
            <a:off x="6739303" y="3560763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sp>
        <p:nvSpPr>
          <p:cNvPr id="1641629" name="Text Box 157"/>
          <p:cNvSpPr txBox="1">
            <a:spLocks noChangeArrowheads="1"/>
          </p:cNvSpPr>
          <p:nvPr/>
        </p:nvSpPr>
        <p:spPr bwMode="auto">
          <a:xfrm>
            <a:off x="7570177" y="3559175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sp>
        <p:nvSpPr>
          <p:cNvPr id="1641630" name="Text Box 158"/>
          <p:cNvSpPr txBox="1">
            <a:spLocks noChangeArrowheads="1"/>
          </p:cNvSpPr>
          <p:nvPr/>
        </p:nvSpPr>
        <p:spPr bwMode="auto">
          <a:xfrm>
            <a:off x="8442081" y="3557588"/>
            <a:ext cx="486030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mos3</a:t>
            </a:r>
          </a:p>
        </p:txBody>
      </p:sp>
      <p:cxnSp>
        <p:nvCxnSpPr>
          <p:cNvPr id="1641631" name="AutoShape 159"/>
          <p:cNvCxnSpPr>
            <a:cxnSpLocks noChangeShapeType="1"/>
            <a:stCxn id="1641607" idx="2"/>
            <a:endCxn id="1641628" idx="0"/>
          </p:cNvCxnSpPr>
          <p:nvPr/>
        </p:nvCxnSpPr>
        <p:spPr bwMode="auto">
          <a:xfrm rot="5400000">
            <a:off x="6922007" y="3491543"/>
            <a:ext cx="129531" cy="890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32" name="AutoShape 160"/>
          <p:cNvCxnSpPr>
            <a:cxnSpLocks noChangeShapeType="1"/>
            <a:stCxn id="1641608" idx="2"/>
            <a:endCxn id="1641629" idx="0"/>
          </p:cNvCxnSpPr>
          <p:nvPr/>
        </p:nvCxnSpPr>
        <p:spPr bwMode="auto">
          <a:xfrm rot="5400000">
            <a:off x="7755006" y="3489418"/>
            <a:ext cx="127943" cy="1157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33" name="AutoShape 161"/>
          <p:cNvCxnSpPr>
            <a:cxnSpLocks noChangeShapeType="1"/>
            <a:stCxn id="1641609" idx="2"/>
            <a:endCxn id="1641630" idx="0"/>
          </p:cNvCxnSpPr>
          <p:nvPr/>
        </p:nvCxnSpPr>
        <p:spPr bwMode="auto">
          <a:xfrm rot="5400000">
            <a:off x="8632835" y="3483493"/>
            <a:ext cx="126356" cy="2183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634" name="Text Box 162"/>
          <p:cNvSpPr txBox="1">
            <a:spLocks noChangeArrowheads="1"/>
          </p:cNvSpPr>
          <p:nvPr/>
        </p:nvSpPr>
        <p:spPr bwMode="auto">
          <a:xfrm>
            <a:off x="7129097" y="3556000"/>
            <a:ext cx="34496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x 2</a:t>
            </a:r>
          </a:p>
        </p:txBody>
      </p:sp>
      <p:sp>
        <p:nvSpPr>
          <p:cNvPr id="1641635" name="Text Box 163"/>
          <p:cNvSpPr txBox="1">
            <a:spLocks noChangeArrowheads="1"/>
          </p:cNvSpPr>
          <p:nvPr/>
        </p:nvSpPr>
        <p:spPr bwMode="auto">
          <a:xfrm>
            <a:off x="7957039" y="3568700"/>
            <a:ext cx="34496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x 4</a:t>
            </a:r>
          </a:p>
        </p:txBody>
      </p:sp>
      <p:sp>
        <p:nvSpPr>
          <p:cNvPr id="1641636" name="Text Box 164"/>
          <p:cNvSpPr txBox="1">
            <a:spLocks noChangeArrowheads="1"/>
          </p:cNvSpPr>
          <p:nvPr/>
        </p:nvSpPr>
        <p:spPr bwMode="auto">
          <a:xfrm>
            <a:off x="8827477" y="3567113"/>
            <a:ext cx="34496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x 4</a:t>
            </a:r>
          </a:p>
        </p:txBody>
      </p:sp>
      <p:sp>
        <p:nvSpPr>
          <p:cNvPr id="1641637" name="Line 165"/>
          <p:cNvSpPr>
            <a:spLocks noChangeShapeType="1"/>
          </p:cNvSpPr>
          <p:nvPr/>
        </p:nvSpPr>
        <p:spPr bwMode="auto">
          <a:xfrm>
            <a:off x="6975231" y="38052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38" name="Line 166"/>
          <p:cNvSpPr>
            <a:spLocks noChangeShapeType="1"/>
          </p:cNvSpPr>
          <p:nvPr/>
        </p:nvSpPr>
        <p:spPr bwMode="auto">
          <a:xfrm>
            <a:off x="7798777" y="38052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39" name="Line 167"/>
          <p:cNvSpPr>
            <a:spLocks noChangeShapeType="1"/>
          </p:cNvSpPr>
          <p:nvPr/>
        </p:nvSpPr>
        <p:spPr bwMode="auto">
          <a:xfrm>
            <a:off x="8675077" y="38052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40" name="Text Box 168"/>
          <p:cNvSpPr txBox="1">
            <a:spLocks noChangeArrowheads="1"/>
          </p:cNvSpPr>
          <p:nvPr/>
        </p:nvSpPr>
        <p:spPr bwMode="auto">
          <a:xfrm>
            <a:off x="6897566" y="3382963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41" name="Text Box 169"/>
          <p:cNvSpPr txBox="1">
            <a:spLocks noChangeArrowheads="1"/>
          </p:cNvSpPr>
          <p:nvPr/>
        </p:nvSpPr>
        <p:spPr bwMode="auto">
          <a:xfrm>
            <a:off x="7726973" y="3384550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42" name="Text Box 170"/>
          <p:cNvSpPr txBox="1">
            <a:spLocks noChangeArrowheads="1"/>
          </p:cNvSpPr>
          <p:nvPr/>
        </p:nvSpPr>
        <p:spPr bwMode="auto">
          <a:xfrm>
            <a:off x="8601808" y="3382963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43" name="Line 171"/>
          <p:cNvSpPr>
            <a:spLocks noChangeShapeType="1"/>
          </p:cNvSpPr>
          <p:nvPr/>
        </p:nvSpPr>
        <p:spPr bwMode="auto">
          <a:xfrm>
            <a:off x="5794131" y="8080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44" name="Line 172"/>
          <p:cNvSpPr>
            <a:spLocks noChangeShapeType="1"/>
          </p:cNvSpPr>
          <p:nvPr/>
        </p:nvSpPr>
        <p:spPr bwMode="auto">
          <a:xfrm>
            <a:off x="7356231" y="804863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1645" name="Text Box 173"/>
          <p:cNvSpPr txBox="1">
            <a:spLocks noChangeArrowheads="1"/>
          </p:cNvSpPr>
          <p:nvPr/>
        </p:nvSpPr>
        <p:spPr bwMode="auto">
          <a:xfrm>
            <a:off x="4777155" y="3422650"/>
            <a:ext cx="646331" cy="230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ss amp1</a:t>
            </a:r>
          </a:p>
        </p:txBody>
      </p:sp>
      <p:sp>
        <p:nvSpPr>
          <p:cNvPr id="1641646" name="Text Box 174"/>
          <p:cNvSpPr txBox="1">
            <a:spLocks noChangeArrowheads="1"/>
          </p:cNvSpPr>
          <p:nvPr/>
        </p:nvSpPr>
        <p:spPr bwMode="auto">
          <a:xfrm>
            <a:off x="5013081" y="3617913"/>
            <a:ext cx="4347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smtClean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641647" name="Line 175"/>
          <p:cNvSpPr>
            <a:spLocks noChangeShapeType="1"/>
          </p:cNvSpPr>
          <p:nvPr/>
        </p:nvSpPr>
        <p:spPr bwMode="auto">
          <a:xfrm>
            <a:off x="5117123" y="3284538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41648" name="AutoShape 176"/>
          <p:cNvCxnSpPr>
            <a:cxnSpLocks noChangeShapeType="1"/>
            <a:stCxn id="1641645" idx="2"/>
            <a:endCxn id="1641499" idx="0"/>
          </p:cNvCxnSpPr>
          <p:nvPr/>
        </p:nvCxnSpPr>
        <p:spPr bwMode="auto">
          <a:xfrm rot="5400000">
            <a:off x="4277845" y="3085948"/>
            <a:ext cx="254943" cy="139001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49" name="AutoShape 177"/>
          <p:cNvCxnSpPr>
            <a:cxnSpLocks noChangeShapeType="1"/>
            <a:stCxn id="1641645" idx="2"/>
            <a:endCxn id="1641498" idx="0"/>
          </p:cNvCxnSpPr>
          <p:nvPr/>
        </p:nvCxnSpPr>
        <p:spPr bwMode="auto">
          <a:xfrm rot="16200000" flipH="1">
            <a:off x="5737137" y="3016666"/>
            <a:ext cx="254943" cy="152857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07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2096869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Banana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572000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Non-banana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406" y="3906322"/>
            <a:ext cx="7809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CC6600"/>
                </a:solidFill>
              </a:rPr>
              <a:t>!</a:t>
            </a:r>
            <a:endParaRPr lang="en-US" sz="16600" b="1" dirty="0">
              <a:solidFill>
                <a:srgbClr val="CC6600"/>
              </a:solidFill>
            </a:endParaRPr>
          </a:p>
        </p:txBody>
      </p:sp>
      <p:pic>
        <p:nvPicPr>
          <p:cNvPr id="35842" name="Picture 2" descr="free vector Bananas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50545"/>
            <a:ext cx="1981200" cy="17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Bananas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23" y="4191000"/>
            <a:ext cx="1981200" cy="17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862"/>
            <a:ext cx="9144000" cy="138499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Types of objects in the world</a:t>
            </a:r>
          </a:p>
          <a:p>
            <a:pPr algn="ctr"/>
            <a:r>
              <a:rPr lang="en-US" sz="36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(with a particular focus on a particular object)</a:t>
            </a:r>
            <a:endParaRPr lang="en-US" sz="36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84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6759"/>
            <a:ext cx="9144000" cy="9511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  <p:txBody>
          <a:bodyPr lIns="92075" tIns="46038" rIns="92075" bIns="46038" anchor="b"/>
          <a:lstStyle/>
          <a:p>
            <a:pPr defTabSz="914400"/>
            <a:r>
              <a:rPr lang="en-US" altLang="en-US" sz="3200" dirty="0" smtClean="0">
                <a:latin typeface="Calibri" panose="020F0502020204030204" pitchFamily="34" charset="0"/>
              </a:rPr>
              <a:t>2004-2008 PhD (3/3) Some results: it automatically synthesized these structures &amp; parameters.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pic>
        <p:nvPicPr>
          <p:cNvPr id="164454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2" y="3322641"/>
            <a:ext cx="9671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4548" name="Picture 4" descr="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-58"/>
          <a:stretch>
            <a:fillRect/>
          </a:stretch>
        </p:blipFill>
        <p:spPr bwMode="auto">
          <a:xfrm>
            <a:off x="-8791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48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.vimeocdn.com/video/451050970_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4" t="18285" r="-1"/>
          <a:stretch/>
        </p:blipFill>
        <p:spPr bwMode="auto">
          <a:xfrm>
            <a:off x="0" y="8615"/>
            <a:ext cx="9159240" cy="68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199"/>
            <a:ext cx="9105549" cy="5638801"/>
          </a:xfrm>
          <a:noFill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Corporate history: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2004 – research on the beach (surf in am, invent in pm)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realized: in time, variation could kill Moore’s law. 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could be waiting with software to save the day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built an AI-based prototype to demonstrate. (Efficiency+ compared to undergrad!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My biz partner found lead customers. Then investors.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2005 - $2M series A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2006 - $7.5M series B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Profitable. Half of top 20 semis as customers (Sony, Nvidia, Qualcomm, Huawei, ..)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313415"/>
            <a:ext cx="9143999" cy="905785"/>
          </a:xfrm>
          <a:prstGeom prst="rect">
            <a:avLst/>
          </a:prstGeom>
          <a:solidFill>
            <a:schemeClr val="tx1">
              <a:alpha val="6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Solido Design Automation Inc.       (2004-now)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6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rentmc\Desktop\bayesian global opt\fds screenshots\Screenshot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14594" r="22734" b="7851"/>
          <a:stretch/>
        </p:blipFill>
        <p:spPr bwMode="auto">
          <a:xfrm>
            <a:off x="5271" y="800990"/>
            <a:ext cx="9138729" cy="603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6672"/>
            <a:ext cx="9143999" cy="3041328"/>
          </a:xfrm>
          <a:solidFill>
            <a:schemeClr val="bg1">
              <a:alpha val="33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Tech history: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Started with one product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Once success with first product, expanded by a new product every year or so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Always improving speed + scalability of existing products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AI at the core of it all (our biggest differentiator)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457200" y="8615"/>
            <a:ext cx="8686799" cy="8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</a:rPr>
              <a:t>Solido Design Automation Inc. (2004-now)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573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white">
          <a:xfrm>
            <a:off x="546100" y="136088"/>
            <a:ext cx="8051800" cy="8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Solido Product Overview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17873" y="4693592"/>
            <a:ext cx="3723277" cy="411480"/>
            <a:chOff x="2817873" y="4693592"/>
            <a:chExt cx="3723277" cy="41148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2817873" y="4693592"/>
              <a:ext cx="1808263" cy="411480"/>
            </a:xfrm>
            <a:prstGeom prst="roundRect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lg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Synopsys HSPICE</a:t>
              </a:r>
              <a:r>
                <a:rPr lang="en-US" sz="1300" dirty="0">
                  <a:solidFill>
                    <a:prstClr val="black"/>
                  </a:solidFill>
                  <a:latin typeface="Calibri"/>
                  <a:cs typeface="Calibri"/>
                </a:rPr>
                <a:t>®/ CustomSim™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4732887" y="4693592"/>
              <a:ext cx="1808263" cy="411480"/>
            </a:xfrm>
            <a:prstGeom prst="roundRect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lg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Cadence </a:t>
              </a:r>
              <a:r>
                <a:rPr lang="en-US" sz="13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Spectre</a:t>
              </a:r>
              <a:r>
                <a:rPr lang="en-US" sz="1300" dirty="0">
                  <a:solidFill>
                    <a:prstClr val="black"/>
                  </a:solidFill>
                  <a:latin typeface="Calibri"/>
                  <a:cs typeface="Calibri"/>
                </a:rPr>
                <a:t>®/</a:t>
              </a: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APS</a:t>
              </a:r>
              <a:endParaRPr lang="en-US" sz="13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1" name="Rounded Rectangle 40"/>
          <p:cNvSpPr/>
          <p:nvPr/>
        </p:nvSpPr>
        <p:spPr bwMode="auto">
          <a:xfrm>
            <a:off x="4732885" y="5760720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Mentor </a:t>
            </a:r>
            <a:r>
              <a:rPr lang="en-US" sz="1300" dirty="0" err="1" smtClean="0">
                <a:solidFill>
                  <a:prstClr val="black"/>
                </a:solidFill>
                <a:latin typeface="Calibri"/>
                <a:cs typeface="Calibri"/>
              </a:rPr>
              <a:t>Eldo</a:t>
            </a: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®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2817873" y="5227156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Synopsys FineSim</a:t>
            </a:r>
            <a:r>
              <a:rPr lang="en-US" sz="1300" dirty="0">
                <a:solidFill>
                  <a:prstClr val="black"/>
                </a:solidFill>
                <a:latin typeface="Calibri"/>
                <a:cs typeface="Calibri"/>
              </a:rPr>
              <a:t>™</a:t>
            </a:r>
          </a:p>
        </p:txBody>
      </p:sp>
      <p:sp>
        <p:nvSpPr>
          <p:cNvPr id="57" name="Rounded Rectangle 56"/>
          <p:cNvSpPr/>
          <p:nvPr/>
        </p:nvSpPr>
        <p:spPr bwMode="auto">
          <a:xfrm>
            <a:off x="2817873" y="5760720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Agilent GoldenGate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4732886" y="5227156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Berkeley Design Analog FastSPICE™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1017246" y="4693592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TSMC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017246" y="5227156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GLOBALFOUNDRIES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1017246" y="5760720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Samsung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6700095" y="4693592"/>
            <a:ext cx="1627632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Cadence Virtuoso® ADE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6702591" y="5227156"/>
            <a:ext cx="1627632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Netlist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1017246" y="6294120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Internal/Other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2" name="Rounded Rectangle 71"/>
          <p:cNvSpPr/>
          <p:nvPr/>
        </p:nvSpPr>
        <p:spPr bwMode="auto">
          <a:xfrm>
            <a:off x="838200" y="1453335"/>
            <a:ext cx="7759700" cy="2860881"/>
          </a:xfrm>
          <a:prstGeom prst="roundRect">
            <a:avLst>
              <a:gd name="adj" fmla="val 4563"/>
            </a:avLst>
          </a:prstGeom>
          <a:ln>
            <a:headEnd type="none" w="med" len="med"/>
            <a:tailEnd type="triangle" w="lg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4792267" y="1871669"/>
            <a:ext cx="1583918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High-Sigma MC</a:t>
            </a:r>
            <a:endParaRPr lang="en-US" sz="15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Fast, accurate, 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scalable, verifiable 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6σ Monte Carlo</a:t>
            </a:r>
            <a:endParaRPr lang="en-US" sz="1200" b="1" dirty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3314633" y="3862131"/>
            <a:ext cx="26670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Parallel Simulation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951688" y="3868012"/>
            <a:ext cx="17526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PDK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6477000" y="3862131"/>
            <a:ext cx="20574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ounded Rectangle 76"/>
          <p:cNvSpPr/>
          <p:nvPr/>
        </p:nvSpPr>
        <p:spPr bwMode="auto">
          <a:xfrm>
            <a:off x="1454059" y="2877488"/>
            <a:ext cx="3232752" cy="750327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Cell Optimizer</a:t>
            </a:r>
            <a:r>
              <a:rPr lang="en-US" sz="1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Auto variation-aware design space exploration of memory/std cells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1454059" y="1871669"/>
            <a:ext cx="1559707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PVT</a:t>
            </a:r>
            <a:endParaRPr lang="en-US" sz="1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2-50X </a:t>
            </a: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faster </a:t>
            </a:r>
            <a:endParaRPr lang="en-US" sz="12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verification </a:t>
            </a: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across </a:t>
            </a:r>
            <a:endParaRPr lang="en-US" sz="12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PVT corners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935253" y="3744973"/>
            <a:ext cx="751005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med"/>
          </a:ln>
          <a:effectLst/>
        </p:spPr>
      </p:cxnSp>
      <p:sp>
        <p:nvSpPr>
          <p:cNvPr id="80" name="Rounded Rectangle 79"/>
          <p:cNvSpPr/>
          <p:nvPr/>
        </p:nvSpPr>
        <p:spPr bwMode="auto">
          <a:xfrm>
            <a:off x="3080200" y="1871669"/>
            <a:ext cx="1606611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MC</a:t>
            </a:r>
            <a:endParaRPr lang="en-US" sz="1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2-10x faster 3</a:t>
            </a:r>
            <a:r>
              <a:rPr lang="en-US" sz="1200" b="1" dirty="0" smtClean="0">
                <a:solidFill>
                  <a:srgbClr val="609E17"/>
                </a:solidFill>
                <a:latin typeface="Symbol" panose="05050102010706020507" pitchFamily="18" charset="2"/>
                <a:cs typeface="Arial" pitchFamily="34" charset="0"/>
              </a:rPr>
              <a:t>s </a:t>
            </a: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verification,  statistical corners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4792266" y="2883986"/>
            <a:ext cx="3197929" cy="739507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lvl="0" algn="ctr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Design Sweep</a:t>
            </a:r>
            <a:endParaRPr lang="en-US" sz="1500" b="1" dirty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defRPr/>
            </a:pP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Fast, thorough manual variation-aware </a:t>
            </a:r>
          </a:p>
          <a:p>
            <a:pPr lvl="0" algn="ctr" eaLnBrk="0" hangingPunct="0">
              <a:defRPr/>
            </a:pP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design space exploration</a:t>
            </a:r>
          </a:p>
        </p:txBody>
      </p:sp>
      <p:sp>
        <p:nvSpPr>
          <p:cNvPr id="82" name="TextBox 57"/>
          <p:cNvSpPr txBox="1">
            <a:spLocks noChangeArrowheads="1"/>
          </p:cNvSpPr>
          <p:nvPr/>
        </p:nvSpPr>
        <p:spPr bwMode="auto">
          <a:xfrm>
            <a:off x="2530040" y="1487028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Solido Variation Designer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6457199" y="1871668"/>
            <a:ext cx="1532997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Hier</a:t>
            </a: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MC</a:t>
            </a:r>
            <a:endParaRPr lang="en-US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 statistical memory array / column analysis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Up-Down Arrow 64"/>
          <p:cNvSpPr>
            <a:spLocks noChangeArrowheads="1"/>
          </p:cNvSpPr>
          <p:nvPr/>
        </p:nvSpPr>
        <p:spPr bwMode="auto">
          <a:xfrm>
            <a:off x="7390935" y="4240247"/>
            <a:ext cx="228600" cy="370696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8" name="Up-Down Arrow 64"/>
          <p:cNvSpPr>
            <a:spLocks noChangeArrowheads="1"/>
          </p:cNvSpPr>
          <p:nvPr/>
        </p:nvSpPr>
        <p:spPr bwMode="auto">
          <a:xfrm>
            <a:off x="1716240" y="4240247"/>
            <a:ext cx="228600" cy="370696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4" name="Up-Down Arrow 64"/>
          <p:cNvSpPr>
            <a:spLocks noChangeArrowheads="1"/>
          </p:cNvSpPr>
          <p:nvPr/>
        </p:nvSpPr>
        <p:spPr bwMode="auto">
          <a:xfrm rot="2700000">
            <a:off x="4354759" y="4168226"/>
            <a:ext cx="228600" cy="530352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9" name="Up-Down Arrow 64"/>
          <p:cNvSpPr>
            <a:spLocks noChangeArrowheads="1"/>
          </p:cNvSpPr>
          <p:nvPr/>
        </p:nvSpPr>
        <p:spPr bwMode="auto">
          <a:xfrm rot="8100000">
            <a:off x="4788647" y="4168226"/>
            <a:ext cx="228600" cy="530352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374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white">
          <a:xfrm>
            <a:off x="546100" y="0"/>
            <a:ext cx="805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AI/ML In </a:t>
            </a: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Solido Products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17873" y="4693592"/>
            <a:ext cx="3723277" cy="411480"/>
            <a:chOff x="2817873" y="4693592"/>
            <a:chExt cx="3723277" cy="41148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2817873" y="4693592"/>
              <a:ext cx="1808263" cy="411480"/>
            </a:xfrm>
            <a:prstGeom prst="roundRect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lg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Synopsys HSPICE</a:t>
              </a:r>
              <a:r>
                <a:rPr lang="en-US" sz="1300" dirty="0">
                  <a:solidFill>
                    <a:prstClr val="black"/>
                  </a:solidFill>
                  <a:latin typeface="Calibri"/>
                  <a:cs typeface="Calibri"/>
                </a:rPr>
                <a:t>®/ CustomSim™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4732887" y="4693592"/>
              <a:ext cx="1808263" cy="411480"/>
            </a:xfrm>
            <a:prstGeom prst="roundRect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lg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Cadence </a:t>
              </a:r>
              <a:r>
                <a:rPr lang="en-US" sz="13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Spectre</a:t>
              </a:r>
              <a:r>
                <a:rPr lang="en-US" sz="1300" dirty="0">
                  <a:solidFill>
                    <a:prstClr val="black"/>
                  </a:solidFill>
                  <a:latin typeface="Calibri"/>
                  <a:cs typeface="Calibri"/>
                </a:rPr>
                <a:t>®/</a:t>
              </a:r>
              <a:r>
                <a:rPr lang="en-US" sz="1300" dirty="0" smtClean="0">
                  <a:solidFill>
                    <a:prstClr val="black"/>
                  </a:solidFill>
                  <a:latin typeface="Calibri"/>
                  <a:cs typeface="Calibri"/>
                </a:rPr>
                <a:t>APS</a:t>
              </a:r>
              <a:endParaRPr lang="en-US" sz="13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1" name="Rounded Rectangle 40"/>
          <p:cNvSpPr/>
          <p:nvPr/>
        </p:nvSpPr>
        <p:spPr bwMode="auto">
          <a:xfrm>
            <a:off x="4732885" y="5760720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Mentor </a:t>
            </a:r>
            <a:r>
              <a:rPr lang="en-US" sz="1300" dirty="0" err="1" smtClean="0">
                <a:solidFill>
                  <a:prstClr val="black"/>
                </a:solidFill>
                <a:latin typeface="Calibri"/>
                <a:cs typeface="Calibri"/>
              </a:rPr>
              <a:t>Eldo</a:t>
            </a: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®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2817873" y="5227156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Synopsys FineSim</a:t>
            </a:r>
            <a:r>
              <a:rPr lang="en-US" sz="1300" dirty="0">
                <a:solidFill>
                  <a:prstClr val="black"/>
                </a:solidFill>
                <a:latin typeface="Calibri"/>
                <a:cs typeface="Calibri"/>
              </a:rPr>
              <a:t>™</a:t>
            </a:r>
          </a:p>
        </p:txBody>
      </p:sp>
      <p:sp>
        <p:nvSpPr>
          <p:cNvPr id="57" name="Rounded Rectangle 56"/>
          <p:cNvSpPr/>
          <p:nvPr/>
        </p:nvSpPr>
        <p:spPr bwMode="auto">
          <a:xfrm>
            <a:off x="2817873" y="5760720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Agilent GoldenGate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4732886" y="5227156"/>
            <a:ext cx="1808263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Berkeley Design Analog FastSPICE™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1017246" y="4693592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TSMC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017246" y="5227156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GLOBALFOUNDRIES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1017246" y="5760720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Samsung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6700095" y="4693592"/>
            <a:ext cx="1627632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Cadence Virtuoso® ADE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6702591" y="5227156"/>
            <a:ext cx="1627632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Netlist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1017246" y="6294120"/>
            <a:ext cx="1626589" cy="411480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US" sz="1300" dirty="0" smtClean="0">
                <a:solidFill>
                  <a:prstClr val="black"/>
                </a:solidFill>
                <a:latin typeface="Calibri"/>
                <a:cs typeface="Calibri"/>
              </a:rPr>
              <a:t>Internal/Other</a:t>
            </a:r>
            <a:endParaRPr lang="en-US" sz="1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2" name="Rounded Rectangle 71"/>
          <p:cNvSpPr/>
          <p:nvPr/>
        </p:nvSpPr>
        <p:spPr bwMode="auto">
          <a:xfrm>
            <a:off x="838200" y="1453335"/>
            <a:ext cx="7759700" cy="2860881"/>
          </a:xfrm>
          <a:prstGeom prst="roundRect">
            <a:avLst>
              <a:gd name="adj" fmla="val 4563"/>
            </a:avLst>
          </a:prstGeom>
          <a:ln>
            <a:headEnd type="none" w="med" len="med"/>
            <a:tailEnd type="triangle" w="lg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4792267" y="1871669"/>
            <a:ext cx="1583918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High-Sigma MC</a:t>
            </a:r>
            <a:endParaRPr lang="en-US" sz="15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Fast, accurate, 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scalable, verifiable 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6σ Monte Carlo</a:t>
            </a:r>
            <a:endParaRPr lang="en-US" sz="1200" b="1" dirty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3314633" y="3862131"/>
            <a:ext cx="26670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Parallel Simulation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951688" y="3868012"/>
            <a:ext cx="17526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PDK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6477000" y="3862131"/>
            <a:ext cx="2057400" cy="289585"/>
          </a:xfrm>
          <a:prstGeom prst="roundRect">
            <a:avLst>
              <a:gd name="adj" fmla="val 42907"/>
            </a:avLst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 Interface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ounded Rectangle 76"/>
          <p:cNvSpPr/>
          <p:nvPr/>
        </p:nvSpPr>
        <p:spPr bwMode="auto">
          <a:xfrm>
            <a:off x="1454059" y="2877488"/>
            <a:ext cx="3232752" cy="750327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Cell Optimizer</a:t>
            </a:r>
            <a:r>
              <a:rPr lang="en-US" sz="1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Auto variation-aware design space exploration of memory/std cells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1454059" y="1871669"/>
            <a:ext cx="1559707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PVT</a:t>
            </a:r>
            <a:endParaRPr lang="en-US" sz="1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2-50X </a:t>
            </a: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faster </a:t>
            </a:r>
            <a:endParaRPr lang="en-US" sz="12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verification </a:t>
            </a:r>
            <a:r>
              <a:rPr lang="en-US" sz="1200" b="1" dirty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across </a:t>
            </a:r>
            <a:endParaRPr lang="en-US" sz="12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PVT corners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935253" y="3744973"/>
            <a:ext cx="751005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med"/>
          </a:ln>
          <a:effectLst/>
        </p:spPr>
      </p:cxnSp>
      <p:sp>
        <p:nvSpPr>
          <p:cNvPr id="80" name="Rounded Rectangle 79"/>
          <p:cNvSpPr/>
          <p:nvPr/>
        </p:nvSpPr>
        <p:spPr bwMode="auto">
          <a:xfrm>
            <a:off x="3080200" y="1871669"/>
            <a:ext cx="1606611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MC</a:t>
            </a:r>
            <a:endParaRPr lang="en-US" sz="1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2-10x faster 3</a:t>
            </a:r>
            <a:r>
              <a:rPr lang="en-US" sz="1200" b="1" dirty="0" smtClean="0">
                <a:solidFill>
                  <a:srgbClr val="609E17"/>
                </a:solidFill>
                <a:latin typeface="Symbol" panose="05050102010706020507" pitchFamily="18" charset="2"/>
                <a:cs typeface="Arial" pitchFamily="34" charset="0"/>
              </a:rPr>
              <a:t>s </a:t>
            </a: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verification,  statistical corners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4792266" y="2883986"/>
            <a:ext cx="3197929" cy="739507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Fast Design Sweep</a:t>
            </a:r>
            <a:endParaRPr lang="en-US" sz="1500" b="1" dirty="0" smtClean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Fast, thorough manual variation-aware 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design space exploration</a:t>
            </a:r>
            <a:endParaRPr lang="en-US" sz="1200" b="1" dirty="0">
              <a:solidFill>
                <a:srgbClr val="609E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57"/>
          <p:cNvSpPr txBox="1">
            <a:spLocks noChangeArrowheads="1"/>
          </p:cNvSpPr>
          <p:nvPr/>
        </p:nvSpPr>
        <p:spPr bwMode="auto">
          <a:xfrm>
            <a:off x="2530040" y="1487028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Solido Variation Designer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6457199" y="1871668"/>
            <a:ext cx="1532997" cy="939385"/>
          </a:xfrm>
          <a:prstGeom prst="roundRect">
            <a:avLst/>
          </a:prstGeom>
          <a:ln>
            <a:headEnd type="none" w="med" len="med"/>
            <a:tailEnd type="triangle" w="lg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15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Hier</a:t>
            </a:r>
            <a:r>
              <a:rPr lang="en-US" sz="1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MC</a:t>
            </a:r>
            <a:endParaRPr lang="en-US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609E17"/>
                </a:solidFill>
                <a:latin typeface="Arial" pitchFamily="34" charset="0"/>
                <a:cs typeface="Arial" pitchFamily="34" charset="0"/>
              </a:rPr>
              <a:t>Fast statistical memory array / column analysis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Up-Down Arrow 64"/>
          <p:cNvSpPr>
            <a:spLocks noChangeArrowheads="1"/>
          </p:cNvSpPr>
          <p:nvPr/>
        </p:nvSpPr>
        <p:spPr bwMode="auto">
          <a:xfrm>
            <a:off x="7390935" y="4240247"/>
            <a:ext cx="228600" cy="370696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8" name="Up-Down Arrow 64"/>
          <p:cNvSpPr>
            <a:spLocks noChangeArrowheads="1"/>
          </p:cNvSpPr>
          <p:nvPr/>
        </p:nvSpPr>
        <p:spPr bwMode="auto">
          <a:xfrm>
            <a:off x="1716240" y="4240247"/>
            <a:ext cx="228600" cy="370696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4" name="Up-Down Arrow 64"/>
          <p:cNvSpPr>
            <a:spLocks noChangeArrowheads="1"/>
          </p:cNvSpPr>
          <p:nvPr/>
        </p:nvSpPr>
        <p:spPr bwMode="auto">
          <a:xfrm rot="2700000">
            <a:off x="4354759" y="4168226"/>
            <a:ext cx="228600" cy="530352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9" name="Up-Down Arrow 64"/>
          <p:cNvSpPr>
            <a:spLocks noChangeArrowheads="1"/>
          </p:cNvSpPr>
          <p:nvPr/>
        </p:nvSpPr>
        <p:spPr bwMode="auto">
          <a:xfrm rot="8100000">
            <a:off x="4788647" y="4168226"/>
            <a:ext cx="228600" cy="530352"/>
          </a:xfrm>
          <a:prstGeom prst="upDownArrow">
            <a:avLst>
              <a:gd name="adj1" fmla="val 40928"/>
              <a:gd name="adj2" fmla="val 48403"/>
            </a:avLst>
          </a:prstGeom>
          <a:solidFill>
            <a:srgbClr val="82C836"/>
          </a:solidFill>
          <a:ln w="12700" algn="ctr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pPr eaLnBrk="0" hangingPunct="0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" y="829270"/>
            <a:ext cx="2133599" cy="923330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" y="829270"/>
            <a:ext cx="215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Regression with CIs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Model-based Optimization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1335629" y="1777923"/>
            <a:ext cx="236860" cy="2895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2156764" y="552271"/>
            <a:ext cx="3253436" cy="1207551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70888" y="552271"/>
            <a:ext cx="323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Density estimation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Low-discrepancy sampling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Evolutionar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y optimization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Data mining / var. sensitivity</a:t>
            </a:r>
            <a:endParaRPr lang="en-CA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3255714" y="1777923"/>
            <a:ext cx="59215" cy="276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ounded Rectangle 41"/>
          <p:cNvSpPr/>
          <p:nvPr/>
        </p:nvSpPr>
        <p:spPr bwMode="auto">
          <a:xfrm>
            <a:off x="5433364" y="552271"/>
            <a:ext cx="3710636" cy="1210376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47488" y="533400"/>
            <a:ext cx="369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Rare-event estimation 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Adaptive ranking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High-dimensional regression 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High-dimensional classification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5943600" y="1771162"/>
            <a:ext cx="54344" cy="2010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5867400" y="3678572"/>
            <a:ext cx="3243367" cy="1220760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 flipV="1">
            <a:off x="7924800" y="2667000"/>
            <a:ext cx="458797" cy="10534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ounded Rectangle 47"/>
          <p:cNvSpPr/>
          <p:nvPr/>
        </p:nvSpPr>
        <p:spPr bwMode="auto">
          <a:xfrm>
            <a:off x="55035" y="3678574"/>
            <a:ext cx="2078565" cy="932370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35" y="3657600"/>
            <a:ext cx="2078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indent="-9144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0000"/>
                </a:solidFill>
                <a:latin typeface="Calibri" panose="020F0502020204030204" pitchFamily="34" charset="0"/>
              </a:rPr>
              <a:t>Regression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w/CIs</a:t>
            </a:r>
            <a:endParaRPr lang="en-CA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" lvl="0" indent="-9144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0000"/>
                </a:solidFill>
                <a:latin typeface="Calibri" panose="020F0502020204030204" pitchFamily="34" charset="0"/>
              </a:rPr>
              <a:t>Model-based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Optimization</a:t>
            </a:r>
            <a:endParaRPr lang="en-CA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1176307" y="3459436"/>
            <a:ext cx="347693" cy="1975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2233911" y="3733801"/>
            <a:ext cx="3481089" cy="1493355"/>
          </a:xfrm>
          <a:prstGeom prst="roundRect">
            <a:avLst/>
          </a:prstGeom>
          <a:solidFill>
            <a:srgbClr val="0070C0">
              <a:alpha val="86000"/>
            </a:srgbClr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>
            <a:outerShdw blurRad="38100" dist="38100" dir="2700000" sx="101000" sy="101000" algn="tl" rotWithShape="0">
              <a:prstClr val="black">
                <a:alpha val="57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47088" y="3720405"/>
            <a:ext cx="3467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Active learning 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High-dimensional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visualization 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Data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mining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var. sensitivity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Data mining for variable-interaction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sensitivity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4648200" y="3429000"/>
            <a:ext cx="311150" cy="2967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867400" y="367857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Hierarchical MC sampling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Hierarchical ranking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High-dimensional regression 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High-dimensional </a:t>
            </a:r>
            <a:r>
              <a:rPr lang="en-CA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</a:t>
            </a:r>
            <a:endParaRPr lang="en-CA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5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5875" y="38100"/>
            <a:ext cx="8678125" cy="990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532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Example: Solido Fast PVT</a:t>
            </a:r>
            <a:endParaRPr lang="en-CA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218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8859" y="996387"/>
            <a:ext cx="8401050" cy="12192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/>
          <a:lstStyle/>
          <a:p>
            <a:pPr marL="417513" indent="-312738" defTabSz="449263">
              <a:spcBef>
                <a:spcPts val="400"/>
              </a:spcBef>
              <a:buSzPct val="45000"/>
              <a:buFont typeface="Wingdings" pitchFamily="2" charset="2"/>
              <a:buNone/>
              <a:tabLst>
                <a:tab pos="417513" algn="l"/>
                <a:tab pos="522288" algn="l"/>
                <a:tab pos="971550" algn="l"/>
                <a:tab pos="1420813" algn="l"/>
                <a:tab pos="1870075" algn="l"/>
                <a:tab pos="2319338" algn="l"/>
                <a:tab pos="2768600" algn="l"/>
                <a:tab pos="3217863" algn="l"/>
                <a:tab pos="3667125" algn="l"/>
                <a:tab pos="4116388" algn="l"/>
                <a:tab pos="4565650" algn="l"/>
                <a:tab pos="5014913" algn="l"/>
                <a:tab pos="5464175" algn="l"/>
                <a:tab pos="5913438" algn="l"/>
                <a:tab pos="6362700" algn="l"/>
                <a:tab pos="6811963" algn="l"/>
                <a:tab pos="7261225" algn="l"/>
                <a:tab pos="7710488" algn="l"/>
                <a:tab pos="8159750" algn="l"/>
                <a:tab pos="8609013" algn="l"/>
                <a:tab pos="9058275" algn="l"/>
              </a:tabLst>
            </a:pPr>
            <a:r>
              <a:rPr lang="en-CA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Cast </a:t>
            </a:r>
            <a:r>
              <a:rPr lang="en-CA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PVT verification </a:t>
            </a:r>
            <a:r>
              <a:rPr lang="en-CA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as a global optimization problem:</a:t>
            </a:r>
          </a:p>
          <a:p>
            <a:pPr marL="417513" indent="-312738" defTabSz="449263">
              <a:spcBef>
                <a:spcPts val="400"/>
              </a:spcBef>
              <a:buSzPct val="45000"/>
              <a:buFont typeface="Wingdings" pitchFamily="2" charset="2"/>
              <a:buChar char=""/>
              <a:tabLst>
                <a:tab pos="417513" algn="l"/>
                <a:tab pos="522288" algn="l"/>
                <a:tab pos="971550" algn="l"/>
                <a:tab pos="1420813" algn="l"/>
                <a:tab pos="1870075" algn="l"/>
                <a:tab pos="2319338" algn="l"/>
                <a:tab pos="2768600" algn="l"/>
                <a:tab pos="3217863" algn="l"/>
                <a:tab pos="3667125" algn="l"/>
                <a:tab pos="4116388" algn="l"/>
                <a:tab pos="4565650" algn="l"/>
                <a:tab pos="5014913" algn="l"/>
                <a:tab pos="5464175" algn="l"/>
                <a:tab pos="5913438" algn="l"/>
                <a:tab pos="6362700" algn="l"/>
                <a:tab pos="6811963" algn="l"/>
                <a:tab pos="7261225" algn="l"/>
                <a:tab pos="7710488" algn="l"/>
                <a:tab pos="8159750" algn="l"/>
                <a:tab pos="8609013" algn="l"/>
                <a:tab pos="9058275" algn="l"/>
              </a:tabLst>
            </a:pPr>
            <a:r>
              <a:rPr lang="en-CA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Search through space of “corners” - x</a:t>
            </a:r>
          </a:p>
          <a:p>
            <a:pPr marL="417513" indent="-312738" defTabSz="449263">
              <a:spcBef>
                <a:spcPts val="400"/>
              </a:spcBef>
              <a:buSzPct val="45000"/>
              <a:buFont typeface="Wingdings" pitchFamily="2" charset="2"/>
              <a:buChar char=""/>
              <a:tabLst>
                <a:tab pos="417513" algn="l"/>
                <a:tab pos="522288" algn="l"/>
                <a:tab pos="971550" algn="l"/>
                <a:tab pos="1420813" algn="l"/>
                <a:tab pos="1870075" algn="l"/>
                <a:tab pos="2319338" algn="l"/>
                <a:tab pos="2768600" algn="l"/>
                <a:tab pos="3217863" algn="l"/>
                <a:tab pos="3667125" algn="l"/>
                <a:tab pos="4116388" algn="l"/>
                <a:tab pos="4565650" algn="l"/>
                <a:tab pos="5014913" algn="l"/>
                <a:tab pos="5464175" algn="l"/>
                <a:tab pos="5913438" algn="l"/>
                <a:tab pos="6362700" algn="l"/>
                <a:tab pos="6811963" algn="l"/>
                <a:tab pos="7261225" algn="l"/>
                <a:tab pos="7710488" algn="l"/>
                <a:tab pos="8159750" algn="l"/>
                <a:tab pos="8609013" algn="l"/>
                <a:tab pos="9058275" algn="l"/>
              </a:tabLst>
            </a:pPr>
            <a:r>
              <a:rPr lang="en-CA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Minimize / maximize simulated output value f(x)</a:t>
            </a:r>
            <a:endParaRPr lang="en-CA" sz="240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21905" name="Line 17"/>
          <p:cNvSpPr>
            <a:spLocks noChangeShapeType="1"/>
          </p:cNvSpPr>
          <p:nvPr/>
        </p:nvSpPr>
        <p:spPr bwMode="auto">
          <a:xfrm flipH="1">
            <a:off x="1596176" y="3587575"/>
            <a:ext cx="0" cy="1993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21906" name="Line 18"/>
          <p:cNvSpPr>
            <a:spLocks noChangeShapeType="1"/>
          </p:cNvSpPr>
          <p:nvPr/>
        </p:nvSpPr>
        <p:spPr bwMode="auto">
          <a:xfrm flipH="1" flipV="1">
            <a:off x="1596176" y="5581475"/>
            <a:ext cx="6557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21907" name="Freeform 19"/>
          <p:cNvSpPr>
            <a:spLocks/>
          </p:cNvSpPr>
          <p:nvPr/>
        </p:nvSpPr>
        <p:spPr bwMode="auto">
          <a:xfrm>
            <a:off x="1664438" y="3735213"/>
            <a:ext cx="6421438" cy="1685925"/>
          </a:xfrm>
          <a:custGeom>
            <a:avLst/>
            <a:gdLst>
              <a:gd name="T0" fmla="*/ 0 w 4512"/>
              <a:gd name="T1" fmla="*/ 936 h 1096"/>
              <a:gd name="T2" fmla="*/ 528 w 4512"/>
              <a:gd name="T3" fmla="*/ 504 h 1096"/>
              <a:gd name="T4" fmla="*/ 960 w 4512"/>
              <a:gd name="T5" fmla="*/ 24 h 1096"/>
              <a:gd name="T6" fmla="*/ 1872 w 4512"/>
              <a:gd name="T7" fmla="*/ 648 h 1096"/>
              <a:gd name="T8" fmla="*/ 2832 w 4512"/>
              <a:gd name="T9" fmla="*/ 1080 h 1096"/>
              <a:gd name="T10" fmla="*/ 3360 w 4512"/>
              <a:gd name="T11" fmla="*/ 744 h 1096"/>
              <a:gd name="T12" fmla="*/ 3744 w 4512"/>
              <a:gd name="T13" fmla="*/ 360 h 1096"/>
              <a:gd name="T14" fmla="*/ 4272 w 4512"/>
              <a:gd name="T15" fmla="*/ 840 h 1096"/>
              <a:gd name="T16" fmla="*/ 4512 w 4512"/>
              <a:gd name="T17" fmla="*/ 984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12" h="1096">
                <a:moveTo>
                  <a:pt x="0" y="936"/>
                </a:moveTo>
                <a:cubicBezTo>
                  <a:pt x="184" y="796"/>
                  <a:pt x="368" y="656"/>
                  <a:pt x="528" y="504"/>
                </a:cubicBezTo>
                <a:cubicBezTo>
                  <a:pt x="688" y="352"/>
                  <a:pt x="736" y="0"/>
                  <a:pt x="960" y="24"/>
                </a:cubicBezTo>
                <a:cubicBezTo>
                  <a:pt x="1184" y="48"/>
                  <a:pt x="1560" y="472"/>
                  <a:pt x="1872" y="648"/>
                </a:cubicBezTo>
                <a:cubicBezTo>
                  <a:pt x="2184" y="824"/>
                  <a:pt x="2584" y="1064"/>
                  <a:pt x="2832" y="1080"/>
                </a:cubicBezTo>
                <a:cubicBezTo>
                  <a:pt x="3080" y="1096"/>
                  <a:pt x="3208" y="864"/>
                  <a:pt x="3360" y="744"/>
                </a:cubicBezTo>
                <a:cubicBezTo>
                  <a:pt x="3512" y="624"/>
                  <a:pt x="3592" y="344"/>
                  <a:pt x="3744" y="360"/>
                </a:cubicBezTo>
                <a:cubicBezTo>
                  <a:pt x="3896" y="376"/>
                  <a:pt x="4144" y="736"/>
                  <a:pt x="4272" y="840"/>
                </a:cubicBezTo>
                <a:cubicBezTo>
                  <a:pt x="4400" y="944"/>
                  <a:pt x="4456" y="964"/>
                  <a:pt x="4512" y="9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21908" name="Text Box 20"/>
          <p:cNvSpPr txBox="1">
            <a:spLocks noChangeArrowheads="1"/>
          </p:cNvSpPr>
          <p:nvPr/>
        </p:nvSpPr>
        <p:spPr bwMode="auto">
          <a:xfrm>
            <a:off x="5220182" y="5594175"/>
            <a:ext cx="3561020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          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x (Example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: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temp)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21909" name="Text Box 21"/>
          <p:cNvSpPr txBox="1">
            <a:spLocks noChangeArrowheads="1"/>
          </p:cNvSpPr>
          <p:nvPr/>
        </p:nvSpPr>
        <p:spPr bwMode="auto">
          <a:xfrm>
            <a:off x="299900" y="3587575"/>
            <a:ext cx="1324851" cy="13234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f(x)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Example: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pwr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(temp)</a:t>
            </a:r>
          </a:p>
        </p:txBody>
      </p:sp>
      <p:grpSp>
        <p:nvGrpSpPr>
          <p:cNvPr id="421924" name="Group 36"/>
          <p:cNvGrpSpPr>
            <a:grpSpLocks/>
          </p:cNvGrpSpPr>
          <p:nvPr/>
        </p:nvGrpSpPr>
        <p:grpSpPr bwMode="auto">
          <a:xfrm>
            <a:off x="1956539" y="3358976"/>
            <a:ext cx="5562600" cy="1828800"/>
            <a:chOff x="1392" y="2544"/>
            <a:chExt cx="3504" cy="1152"/>
          </a:xfrm>
        </p:grpSpPr>
        <p:sp>
          <p:nvSpPr>
            <p:cNvPr id="421912" name="Oval 24"/>
            <p:cNvSpPr>
              <a:spLocks noChangeArrowheads="1"/>
            </p:cNvSpPr>
            <p:nvPr/>
          </p:nvSpPr>
          <p:spPr bwMode="auto">
            <a:xfrm>
              <a:off x="1392" y="3408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3" name="Oval 25"/>
            <p:cNvSpPr>
              <a:spLocks noChangeArrowheads="1"/>
            </p:cNvSpPr>
            <p:nvPr/>
          </p:nvSpPr>
          <p:spPr bwMode="auto">
            <a:xfrm>
              <a:off x="1680" y="3072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4" name="Oval 26"/>
            <p:cNvSpPr>
              <a:spLocks noChangeArrowheads="1"/>
            </p:cNvSpPr>
            <p:nvPr/>
          </p:nvSpPr>
          <p:spPr bwMode="auto">
            <a:xfrm>
              <a:off x="1872" y="2784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5" name="Oval 27"/>
            <p:cNvSpPr>
              <a:spLocks noChangeArrowheads="1"/>
            </p:cNvSpPr>
            <p:nvPr/>
          </p:nvSpPr>
          <p:spPr bwMode="auto">
            <a:xfrm>
              <a:off x="1968" y="2736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6" name="Oval 28"/>
            <p:cNvSpPr>
              <a:spLocks noChangeArrowheads="1"/>
            </p:cNvSpPr>
            <p:nvPr/>
          </p:nvSpPr>
          <p:spPr bwMode="auto">
            <a:xfrm>
              <a:off x="2592" y="3168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7" name="Oval 29"/>
            <p:cNvSpPr>
              <a:spLocks noChangeArrowheads="1"/>
            </p:cNvSpPr>
            <p:nvPr/>
          </p:nvSpPr>
          <p:spPr bwMode="auto">
            <a:xfrm>
              <a:off x="3984" y="3552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8" name="Oval 30"/>
            <p:cNvSpPr>
              <a:spLocks noChangeArrowheads="1"/>
            </p:cNvSpPr>
            <p:nvPr/>
          </p:nvSpPr>
          <p:spPr bwMode="auto">
            <a:xfrm>
              <a:off x="4752" y="3264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19" name="Oval 31"/>
            <p:cNvSpPr>
              <a:spLocks noChangeArrowheads="1"/>
            </p:cNvSpPr>
            <p:nvPr/>
          </p:nvSpPr>
          <p:spPr bwMode="auto">
            <a:xfrm>
              <a:off x="4416" y="3072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421920" name="Text Box 32"/>
            <p:cNvSpPr txBox="1">
              <a:spLocks noChangeArrowheads="1"/>
            </p:cNvSpPr>
            <p:nvPr/>
          </p:nvSpPr>
          <p:spPr bwMode="auto">
            <a:xfrm>
              <a:off x="2352" y="2544"/>
              <a:ext cx="1219" cy="44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8000"/>
                  </a:solidFill>
                  <a:latin typeface="Calibri" panose="020F0502020204030204" pitchFamily="34" charset="0"/>
                  <a:cs typeface="Arial" pitchFamily="34" charset="0"/>
                </a:rPr>
                <a:t>Optimal f(x)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8000"/>
                  </a:solidFill>
                  <a:latin typeface="Calibri" panose="020F0502020204030204" pitchFamily="34" charset="0"/>
                  <a:cs typeface="Arial" pitchFamily="34" charset="0"/>
                </a:rPr>
                <a:t>=worst-case pwr</a:t>
              </a:r>
            </a:p>
          </p:txBody>
        </p:sp>
        <p:sp>
          <p:nvSpPr>
            <p:cNvPr id="421921" name="Line 33"/>
            <p:cNvSpPr>
              <a:spLocks noChangeShapeType="1"/>
            </p:cNvSpPr>
            <p:nvPr/>
          </p:nvSpPr>
          <p:spPr bwMode="auto">
            <a:xfrm flipV="1">
              <a:off x="2160" y="2688"/>
              <a:ext cx="192" cy="4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8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421922" name="Rectangle 34"/>
          <p:cNvSpPr>
            <a:spLocks noChangeArrowheads="1"/>
          </p:cNvSpPr>
          <p:nvPr/>
        </p:nvSpPr>
        <p:spPr bwMode="auto">
          <a:xfrm>
            <a:off x="396026" y="2491290"/>
            <a:ext cx="840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1" rIns="0" bIns="0"/>
          <a:lstStyle/>
          <a:p>
            <a:pPr marL="417513" indent="-312738" defTabSz="449263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17513" algn="l"/>
                <a:tab pos="522288" algn="l"/>
                <a:tab pos="971550" algn="l"/>
                <a:tab pos="1420813" algn="l"/>
                <a:tab pos="1870075" algn="l"/>
                <a:tab pos="2319338" algn="l"/>
                <a:tab pos="2768600" algn="l"/>
                <a:tab pos="3217863" algn="l"/>
                <a:tab pos="3667125" algn="l"/>
                <a:tab pos="4116388" algn="l"/>
                <a:tab pos="4565650" algn="l"/>
                <a:tab pos="5014913" algn="l"/>
                <a:tab pos="5464175" algn="l"/>
                <a:tab pos="5913438" algn="l"/>
                <a:tab pos="6362700" algn="l"/>
                <a:tab pos="6811963" algn="l"/>
                <a:tab pos="7261225" algn="l"/>
                <a:tab pos="7710488" algn="l"/>
                <a:tab pos="8159750" algn="l"/>
                <a:tab pos="8609013" algn="l"/>
                <a:tab pos="9058275" algn="l"/>
              </a:tabLst>
            </a:pPr>
            <a:r>
              <a:rPr lang="en-CA" sz="2400" b="1" dirty="0">
                <a:solidFill>
                  <a:srgbClr val="008000"/>
                </a:solidFill>
                <a:latin typeface="Calibri" panose="020F0502020204030204" pitchFamily="34" charset="0"/>
                <a:cs typeface="Arial" pitchFamily="34" charset="0"/>
              </a:rPr>
              <a:t>Then, solve the optimization </a:t>
            </a:r>
            <a:r>
              <a:rPr lang="en-CA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Arial" pitchFamily="34" charset="0"/>
              </a:rPr>
              <a:t>problem reliably.</a:t>
            </a:r>
            <a:endParaRPr lang="en-CA" sz="2400" dirty="0">
              <a:solidFill>
                <a:srgbClr val="008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47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1" y="6012901"/>
            <a:ext cx="9143998" cy="85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3828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08345" y="38100"/>
            <a:ext cx="8935656" cy="6291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79425"/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Fast PVT Underlying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</a:t>
            </a:r>
          </a:p>
        </p:txBody>
      </p:sp>
      <p:pic>
        <p:nvPicPr>
          <p:cNvPr id="36" name="Picture 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989" r="7744" b="3033"/>
          <a:stretch>
            <a:fillRect/>
          </a:stretch>
        </p:blipFill>
        <p:spPr>
          <a:xfrm>
            <a:off x="345990" y="718412"/>
            <a:ext cx="8093676" cy="4305782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4" t="6989" r="7744" b="30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Content Placeholder 4"/>
          <p:cNvSpPr>
            <a:spLocks noGrp="1"/>
          </p:cNvSpPr>
          <p:nvPr>
            <p:ph idx="4294967295"/>
          </p:nvPr>
        </p:nvSpPr>
        <p:spPr>
          <a:xfrm>
            <a:off x="-1" y="5034512"/>
            <a:ext cx="9144000" cy="182348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Typically a Gaussian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rocess Model (GPM)</a:t>
            </a:r>
          </a:p>
          <a:p>
            <a:pPr lvl="1">
              <a:spcBef>
                <a:spcPts val="4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Natural interpolator</a:t>
            </a:r>
          </a:p>
          <a:p>
            <a:pPr lvl="1">
              <a:spcBef>
                <a:spcPts val="4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Convenient confidence intervals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Well-behaved, no crazy extrapolation (usually)</a:t>
            </a:r>
          </a:p>
          <a:p>
            <a:pPr marL="0" indent="0">
              <a:spcBef>
                <a:spcPts val="400"/>
              </a:spcBef>
              <a:buNone/>
            </a:pP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094" y="38100"/>
            <a:ext cx="9032905" cy="8392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Benchmarks 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 226 Circuit 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PVT Verification 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Problems</a:t>
            </a:r>
            <a:endParaRPr lang="en-CA" sz="1800" b="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208344" y="819311"/>
            <a:ext cx="8935656" cy="5870414"/>
          </a:xfrm>
        </p:spPr>
        <p:txBody>
          <a:bodyPr/>
          <a:lstStyle/>
          <a:p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226 test cases in benchmark suite:</a:t>
            </a:r>
          </a:p>
          <a:p>
            <a:pPr lvl="1"/>
            <a:r>
              <a:rPr lang="en-CA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From Solido customers, in-house realistic cases, and in-house corner cases targeting challenging problems</a:t>
            </a:r>
          </a:p>
          <a:p>
            <a:pPr lvl="1"/>
            <a:r>
              <a:rPr lang="en-CA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Many contain complex interactions, non-</a:t>
            </a:r>
            <a:r>
              <a:rPr lang="en-CA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linearities</a:t>
            </a:r>
            <a:r>
              <a:rPr lang="en-CA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discontinuities, etc.</a:t>
            </a:r>
          </a:p>
          <a:p>
            <a:r>
              <a:rPr lang="en-CA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226/226 (100%) of cases find true optimum</a:t>
            </a:r>
          </a:p>
          <a:p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Speedup </a:t>
            </a:r>
            <a:r>
              <a:rPr lang="en-CA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2.34X to 226X</a:t>
            </a:r>
          </a:p>
          <a:p>
            <a:r>
              <a:rPr lang="en-CA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Median speedup is 22X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226475"/>
              </p:ext>
            </p:extLst>
          </p:nvPr>
        </p:nvGraphicFramePr>
        <p:xfrm>
          <a:off x="523876" y="3940951"/>
          <a:ext cx="8620124" cy="2840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3249168" y="6521450"/>
            <a:ext cx="3724656" cy="336550"/>
          </a:xfrm>
          <a:prstGeom prst="rect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Speedup</a:t>
            </a:r>
            <a:endParaRPr lang="en-US" sz="2000" b="1" dirty="0" smtClean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83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989" r="7744" b="3033"/>
          <a:stretch>
            <a:fillRect/>
          </a:stretch>
        </p:blipFill>
        <p:spPr>
          <a:xfrm>
            <a:off x="617837" y="518985"/>
            <a:ext cx="7537621" cy="3719384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4" t="6989" r="7744" b="30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1" y="6012901"/>
            <a:ext cx="9143998" cy="85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3828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84205" y="38100"/>
            <a:ext cx="8859795" cy="5426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79425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Fast PVT Scalability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Challenge: # Samples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idx="4294967295"/>
          </p:nvPr>
        </p:nvSpPr>
        <p:spPr>
          <a:xfrm>
            <a:off x="0" y="4189413"/>
            <a:ext cx="9144000" cy="267348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Problem: GPM training is O(N</a:t>
            </a:r>
            <a:r>
              <a:rPr lang="en-US" sz="28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) on #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Training Samples</a:t>
            </a:r>
          </a:p>
          <a:p>
            <a:pPr>
              <a:spcBef>
                <a:spcPts val="4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Becomes </a:t>
            </a:r>
            <a:r>
              <a:rPr lang="en-US" sz="2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very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unhappy when &gt;1000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samples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This happens for circuit verification problems with larger # dimensions and highly nonlinear circuit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solution: just cut loose and </a:t>
            </a:r>
            <a:r>
              <a:rPr lang="en-U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all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 there a better way?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1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1" y="6012901"/>
            <a:ext cx="9143998" cy="85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0" y="1220926"/>
            <a:ext cx="1428750" cy="564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0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3828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-24714"/>
            <a:ext cx="9155125" cy="6301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79425"/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Fast PVT Solution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Divide-and-Conquer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 Training Samples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idx="4294967295"/>
          </p:nvPr>
        </p:nvSpPr>
        <p:spPr>
          <a:xfrm>
            <a:off x="12138" y="3336323"/>
            <a:ext cx="9144000" cy="349696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New model is a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set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of Gaussian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rocess Models (GPM)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One GPM for each region of input x space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Regions are automatically determined at build time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Via classic CART learning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Stop at a leaf when &lt;700 samples</a:t>
            </a:r>
          </a:p>
          <a:p>
            <a:pPr>
              <a:spcBef>
                <a:spcPts val="3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Build a GPM on each leaf’s samples (and 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neighbors)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Each GPM is O(1)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on # t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raining samples because N=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const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CART learning is O(N log N) on #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samp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with tiny constant</a:t>
            </a:r>
          </a:p>
          <a:p>
            <a:pPr marL="0" indent="0">
              <a:spcBef>
                <a:spcPts val="300"/>
              </a:spcBef>
              <a:buNone/>
            </a:pP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34032" y="613181"/>
            <a:ext cx="5907026" cy="2607120"/>
            <a:chOff x="1563947" y="687588"/>
            <a:chExt cx="5907026" cy="2607120"/>
          </a:xfrm>
        </p:grpSpPr>
        <p:sp>
          <p:nvSpPr>
            <p:cNvPr id="9" name="Text Box 71"/>
            <p:cNvSpPr txBox="1">
              <a:spLocks noChangeArrowheads="1"/>
            </p:cNvSpPr>
            <p:nvPr/>
          </p:nvSpPr>
          <p:spPr bwMode="auto">
            <a:xfrm>
              <a:off x="6488782" y="2830862"/>
              <a:ext cx="982191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fontAlgn="base">
                <a:spcBef>
                  <a:spcPts val="11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3600" b="1" baseline="-25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x1</a:t>
              </a:r>
              <a:endParaRPr lang="en-GB" sz="36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 Box 72"/>
            <p:cNvSpPr txBox="1">
              <a:spLocks noChangeArrowheads="1"/>
            </p:cNvSpPr>
            <p:nvPr/>
          </p:nvSpPr>
          <p:spPr bwMode="auto">
            <a:xfrm>
              <a:off x="1563947" y="687588"/>
              <a:ext cx="822425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algn="r" fontAlgn="base">
                <a:spcBef>
                  <a:spcPts val="11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28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x2</a:t>
              </a:r>
              <a:endParaRPr lang="en-GB" sz="2800" b="1" baseline="-2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1" name="Group 73"/>
            <p:cNvGrpSpPr>
              <a:grpSpLocks/>
            </p:cNvGrpSpPr>
            <p:nvPr/>
          </p:nvGrpSpPr>
          <p:grpSpPr bwMode="auto">
            <a:xfrm>
              <a:off x="2919481" y="1098393"/>
              <a:ext cx="952568" cy="727656"/>
              <a:chOff x="1379" y="2280"/>
              <a:chExt cx="1001" cy="739"/>
            </a:xfrm>
          </p:grpSpPr>
          <p:sp>
            <p:nvSpPr>
              <p:cNvPr id="817" name="Oval 74"/>
              <p:cNvSpPr>
                <a:spLocks noChangeArrowheads="1"/>
              </p:cNvSpPr>
              <p:nvPr/>
            </p:nvSpPr>
            <p:spPr bwMode="auto">
              <a:xfrm>
                <a:off x="1748" y="244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18" name="Oval 75"/>
              <p:cNvSpPr>
                <a:spLocks noChangeArrowheads="1"/>
              </p:cNvSpPr>
              <p:nvPr/>
            </p:nvSpPr>
            <p:spPr bwMode="auto">
              <a:xfrm>
                <a:off x="1926" y="244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19" name="Oval 76"/>
              <p:cNvSpPr>
                <a:spLocks noChangeArrowheads="1"/>
              </p:cNvSpPr>
              <p:nvPr/>
            </p:nvSpPr>
            <p:spPr bwMode="auto">
              <a:xfrm>
                <a:off x="1518" y="24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0" name="Oval 77"/>
              <p:cNvSpPr>
                <a:spLocks noChangeArrowheads="1"/>
              </p:cNvSpPr>
              <p:nvPr/>
            </p:nvSpPr>
            <p:spPr bwMode="auto">
              <a:xfrm>
                <a:off x="1704" y="274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1" name="Oval 78"/>
              <p:cNvSpPr>
                <a:spLocks noChangeArrowheads="1"/>
              </p:cNvSpPr>
              <p:nvPr/>
            </p:nvSpPr>
            <p:spPr bwMode="auto">
              <a:xfrm>
                <a:off x="1565" y="258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2" name="Oval 79"/>
              <p:cNvSpPr>
                <a:spLocks noChangeArrowheads="1"/>
              </p:cNvSpPr>
              <p:nvPr/>
            </p:nvSpPr>
            <p:spPr bwMode="auto">
              <a:xfrm>
                <a:off x="1790" y="25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3" name="Oval 80"/>
              <p:cNvSpPr>
                <a:spLocks noChangeArrowheads="1"/>
              </p:cNvSpPr>
              <p:nvPr/>
            </p:nvSpPr>
            <p:spPr bwMode="auto">
              <a:xfrm>
                <a:off x="1795" y="271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4" name="Oval 81"/>
              <p:cNvSpPr>
                <a:spLocks noChangeArrowheads="1"/>
              </p:cNvSpPr>
              <p:nvPr/>
            </p:nvSpPr>
            <p:spPr bwMode="auto">
              <a:xfrm>
                <a:off x="1856" y="269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5" name="Oval 82"/>
              <p:cNvSpPr>
                <a:spLocks noChangeArrowheads="1"/>
              </p:cNvSpPr>
              <p:nvPr/>
            </p:nvSpPr>
            <p:spPr bwMode="auto">
              <a:xfrm>
                <a:off x="1838" y="2846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6" name="Oval 83"/>
              <p:cNvSpPr>
                <a:spLocks noChangeArrowheads="1"/>
              </p:cNvSpPr>
              <p:nvPr/>
            </p:nvSpPr>
            <p:spPr bwMode="auto">
              <a:xfrm>
                <a:off x="194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7" name="Oval 84"/>
              <p:cNvSpPr>
                <a:spLocks noChangeArrowheads="1"/>
              </p:cNvSpPr>
              <p:nvPr/>
            </p:nvSpPr>
            <p:spPr bwMode="auto">
              <a:xfrm>
                <a:off x="1379" y="259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8" name="Oval 85"/>
              <p:cNvSpPr>
                <a:spLocks noChangeArrowheads="1"/>
              </p:cNvSpPr>
              <p:nvPr/>
            </p:nvSpPr>
            <p:spPr bwMode="auto">
              <a:xfrm>
                <a:off x="1622" y="27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9" name="Oval 86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0" name="Oval 87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1" name="Oval 88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2" name="Oval 89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3" name="Oval 90"/>
              <p:cNvSpPr>
                <a:spLocks noChangeArrowheads="1"/>
              </p:cNvSpPr>
              <p:nvPr/>
            </p:nvSpPr>
            <p:spPr bwMode="auto">
              <a:xfrm>
                <a:off x="1609" y="2932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4" name="Oval 91"/>
              <p:cNvSpPr>
                <a:spLocks noChangeArrowheads="1"/>
              </p:cNvSpPr>
              <p:nvPr/>
            </p:nvSpPr>
            <p:spPr bwMode="auto">
              <a:xfrm>
                <a:off x="1741" y="291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5" name="Oval 92"/>
              <p:cNvSpPr>
                <a:spLocks noChangeArrowheads="1"/>
              </p:cNvSpPr>
              <p:nvPr/>
            </p:nvSpPr>
            <p:spPr bwMode="auto">
              <a:xfrm>
                <a:off x="1657" y="22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6" name="Oval 93"/>
              <p:cNvSpPr>
                <a:spLocks noChangeArrowheads="1"/>
              </p:cNvSpPr>
              <p:nvPr/>
            </p:nvSpPr>
            <p:spPr bwMode="auto">
              <a:xfrm>
                <a:off x="1849" y="231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7" name="Oval 94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8" name="Oval 95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9" name="Oval 96"/>
              <p:cNvSpPr>
                <a:spLocks noChangeArrowheads="1"/>
              </p:cNvSpPr>
              <p:nvPr/>
            </p:nvSpPr>
            <p:spPr bwMode="auto">
              <a:xfrm>
                <a:off x="1976" y="257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0" name="Oval 97"/>
              <p:cNvSpPr>
                <a:spLocks noChangeArrowheads="1"/>
              </p:cNvSpPr>
              <p:nvPr/>
            </p:nvSpPr>
            <p:spPr bwMode="auto">
              <a:xfrm>
                <a:off x="2169" y="259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1" name="Oval 98"/>
              <p:cNvSpPr>
                <a:spLocks noChangeArrowheads="1"/>
              </p:cNvSpPr>
              <p:nvPr/>
            </p:nvSpPr>
            <p:spPr bwMode="auto">
              <a:xfrm>
                <a:off x="1550" y="264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2" name="Oval 99"/>
              <p:cNvSpPr>
                <a:spLocks noChangeArrowheads="1"/>
              </p:cNvSpPr>
              <p:nvPr/>
            </p:nvSpPr>
            <p:spPr bwMode="auto">
              <a:xfrm>
                <a:off x="1584" y="277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3" name="Oval 100"/>
              <p:cNvSpPr>
                <a:spLocks noChangeArrowheads="1"/>
              </p:cNvSpPr>
              <p:nvPr/>
            </p:nvSpPr>
            <p:spPr bwMode="auto">
              <a:xfrm>
                <a:off x="1910" y="259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4" name="Oval 101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5" name="Oval 102"/>
              <p:cNvSpPr>
                <a:spLocks noChangeArrowheads="1"/>
              </p:cNvSpPr>
              <p:nvPr/>
            </p:nvSpPr>
            <p:spPr bwMode="auto">
              <a:xfrm>
                <a:off x="2004" y="2875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6" name="Oval 103"/>
              <p:cNvSpPr>
                <a:spLocks noChangeArrowheads="1"/>
              </p:cNvSpPr>
              <p:nvPr/>
            </p:nvSpPr>
            <p:spPr bwMode="auto">
              <a:xfrm>
                <a:off x="2122" y="279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7" name="Oval 104"/>
              <p:cNvSpPr>
                <a:spLocks noChangeArrowheads="1"/>
              </p:cNvSpPr>
              <p:nvPr/>
            </p:nvSpPr>
            <p:spPr bwMode="auto">
              <a:xfrm>
                <a:off x="2211" y="27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8" name="Oval 105"/>
              <p:cNvSpPr>
                <a:spLocks noChangeArrowheads="1"/>
              </p:cNvSpPr>
              <p:nvPr/>
            </p:nvSpPr>
            <p:spPr bwMode="auto">
              <a:xfrm>
                <a:off x="1699" y="264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9" name="Oval 106"/>
              <p:cNvSpPr>
                <a:spLocks noChangeArrowheads="1"/>
              </p:cNvSpPr>
              <p:nvPr/>
            </p:nvSpPr>
            <p:spPr bwMode="auto">
              <a:xfrm>
                <a:off x="1676" y="25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0" name="Oval 107"/>
              <p:cNvSpPr>
                <a:spLocks noChangeArrowheads="1"/>
              </p:cNvSpPr>
              <p:nvPr/>
            </p:nvSpPr>
            <p:spPr bwMode="auto">
              <a:xfrm>
                <a:off x="2026" y="2649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1" name="Oval 108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2" name="Oval 109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3" name="Oval 110"/>
              <p:cNvSpPr>
                <a:spLocks noChangeArrowheads="1"/>
              </p:cNvSpPr>
              <p:nvPr/>
            </p:nvSpPr>
            <p:spPr bwMode="auto">
              <a:xfrm>
                <a:off x="2272" y="252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4" name="Oval 111"/>
              <p:cNvSpPr>
                <a:spLocks noChangeArrowheads="1"/>
              </p:cNvSpPr>
              <p:nvPr/>
            </p:nvSpPr>
            <p:spPr bwMode="auto">
              <a:xfrm>
                <a:off x="1993" y="265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5" name="Oval 112"/>
              <p:cNvSpPr>
                <a:spLocks noChangeArrowheads="1"/>
              </p:cNvSpPr>
              <p:nvPr/>
            </p:nvSpPr>
            <p:spPr bwMode="auto">
              <a:xfrm>
                <a:off x="1841" y="262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6" name="Oval 113"/>
              <p:cNvSpPr>
                <a:spLocks noChangeArrowheads="1"/>
              </p:cNvSpPr>
              <p:nvPr/>
            </p:nvSpPr>
            <p:spPr bwMode="auto">
              <a:xfrm>
                <a:off x="2075" y="2326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7" name="Oval 114"/>
              <p:cNvSpPr>
                <a:spLocks noChangeArrowheads="1"/>
              </p:cNvSpPr>
              <p:nvPr/>
            </p:nvSpPr>
            <p:spPr bwMode="auto">
              <a:xfrm>
                <a:off x="1480" y="2772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8" name="Oval 115"/>
              <p:cNvSpPr>
                <a:spLocks noChangeArrowheads="1"/>
              </p:cNvSpPr>
              <p:nvPr/>
            </p:nvSpPr>
            <p:spPr bwMode="auto">
              <a:xfrm>
                <a:off x="1754" y="2609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59" name="Oval 116"/>
              <p:cNvSpPr>
                <a:spLocks noChangeArrowheads="1"/>
              </p:cNvSpPr>
              <p:nvPr/>
            </p:nvSpPr>
            <p:spPr bwMode="auto">
              <a:xfrm>
                <a:off x="2050" y="28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0" name="Oval 117"/>
              <p:cNvSpPr>
                <a:spLocks noChangeArrowheads="1"/>
              </p:cNvSpPr>
              <p:nvPr/>
            </p:nvSpPr>
            <p:spPr bwMode="auto">
              <a:xfrm>
                <a:off x="2056" y="265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1" name="Oval 118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2" name="Oval 119"/>
              <p:cNvSpPr>
                <a:spLocks noChangeArrowheads="1"/>
              </p:cNvSpPr>
              <p:nvPr/>
            </p:nvSpPr>
            <p:spPr bwMode="auto">
              <a:xfrm>
                <a:off x="2058" y="274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3" name="Oval 120"/>
              <p:cNvSpPr>
                <a:spLocks noChangeArrowheads="1"/>
              </p:cNvSpPr>
              <p:nvPr/>
            </p:nvSpPr>
            <p:spPr bwMode="auto">
              <a:xfrm>
                <a:off x="1654" y="248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4" name="Oval 121"/>
              <p:cNvSpPr>
                <a:spLocks noChangeArrowheads="1"/>
              </p:cNvSpPr>
              <p:nvPr/>
            </p:nvSpPr>
            <p:spPr bwMode="auto">
              <a:xfrm>
                <a:off x="1808" y="254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5" name="Oval 122"/>
              <p:cNvSpPr>
                <a:spLocks noChangeArrowheads="1"/>
              </p:cNvSpPr>
              <p:nvPr/>
            </p:nvSpPr>
            <p:spPr bwMode="auto">
              <a:xfrm>
                <a:off x="2075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6" name="Oval 123"/>
              <p:cNvSpPr>
                <a:spLocks noChangeArrowheads="1"/>
              </p:cNvSpPr>
              <p:nvPr/>
            </p:nvSpPr>
            <p:spPr bwMode="auto">
              <a:xfrm>
                <a:off x="1737" y="235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7" name="Oval 124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8" name="Oval 125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69" name="Oval 126"/>
              <p:cNvSpPr>
                <a:spLocks noChangeArrowheads="1"/>
              </p:cNvSpPr>
              <p:nvPr/>
            </p:nvSpPr>
            <p:spPr bwMode="auto">
              <a:xfrm>
                <a:off x="2070" y="253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0" name="Oval 127"/>
              <p:cNvSpPr>
                <a:spLocks noChangeArrowheads="1"/>
              </p:cNvSpPr>
              <p:nvPr/>
            </p:nvSpPr>
            <p:spPr bwMode="auto">
              <a:xfrm>
                <a:off x="2051" y="249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1" name="Oval 128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2" name="Oval 129"/>
              <p:cNvSpPr>
                <a:spLocks noChangeArrowheads="1"/>
              </p:cNvSpPr>
              <p:nvPr/>
            </p:nvSpPr>
            <p:spPr bwMode="auto">
              <a:xfrm>
                <a:off x="1909" y="28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3" name="Oval 130"/>
              <p:cNvSpPr>
                <a:spLocks noChangeArrowheads="1"/>
              </p:cNvSpPr>
              <p:nvPr/>
            </p:nvSpPr>
            <p:spPr bwMode="auto">
              <a:xfrm>
                <a:off x="2203" y="26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4" name="Oval 131"/>
              <p:cNvSpPr>
                <a:spLocks noChangeArrowheads="1"/>
              </p:cNvSpPr>
              <p:nvPr/>
            </p:nvSpPr>
            <p:spPr bwMode="auto">
              <a:xfrm>
                <a:off x="2288" y="282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5" name="Oval 132"/>
              <p:cNvSpPr>
                <a:spLocks noChangeArrowheads="1"/>
              </p:cNvSpPr>
              <p:nvPr/>
            </p:nvSpPr>
            <p:spPr bwMode="auto">
              <a:xfrm>
                <a:off x="1502" y="2387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6" name="Oval 133"/>
              <p:cNvSpPr>
                <a:spLocks noChangeArrowheads="1"/>
              </p:cNvSpPr>
              <p:nvPr/>
            </p:nvSpPr>
            <p:spPr bwMode="auto">
              <a:xfrm>
                <a:off x="1902" y="264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7" name="Oval 134"/>
              <p:cNvSpPr>
                <a:spLocks noChangeArrowheads="1"/>
              </p:cNvSpPr>
              <p:nvPr/>
            </p:nvSpPr>
            <p:spPr bwMode="auto">
              <a:xfrm>
                <a:off x="1883" y="2543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8" name="Oval 135"/>
              <p:cNvSpPr>
                <a:spLocks noChangeArrowheads="1"/>
              </p:cNvSpPr>
              <p:nvPr/>
            </p:nvSpPr>
            <p:spPr bwMode="auto">
              <a:xfrm>
                <a:off x="2140" y="250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79" name="Oval 136"/>
              <p:cNvSpPr>
                <a:spLocks noChangeArrowheads="1"/>
              </p:cNvSpPr>
              <p:nvPr/>
            </p:nvSpPr>
            <p:spPr bwMode="auto">
              <a:xfrm>
                <a:off x="1823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0" name="Oval 137"/>
              <p:cNvSpPr>
                <a:spLocks noChangeArrowheads="1"/>
              </p:cNvSpPr>
              <p:nvPr/>
            </p:nvSpPr>
            <p:spPr bwMode="auto">
              <a:xfrm>
                <a:off x="2171" y="24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Group 150"/>
            <p:cNvGrpSpPr>
              <a:grpSpLocks/>
            </p:cNvGrpSpPr>
            <p:nvPr/>
          </p:nvGrpSpPr>
          <p:grpSpPr bwMode="auto">
            <a:xfrm>
              <a:off x="4130317" y="909699"/>
              <a:ext cx="952568" cy="727656"/>
              <a:chOff x="1379" y="2280"/>
              <a:chExt cx="1001" cy="739"/>
            </a:xfrm>
          </p:grpSpPr>
          <p:sp>
            <p:nvSpPr>
              <p:cNvPr id="747" name="Oval 151"/>
              <p:cNvSpPr>
                <a:spLocks noChangeArrowheads="1"/>
              </p:cNvSpPr>
              <p:nvPr/>
            </p:nvSpPr>
            <p:spPr bwMode="auto">
              <a:xfrm>
                <a:off x="1748" y="244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48" name="Oval 152"/>
              <p:cNvSpPr>
                <a:spLocks noChangeArrowheads="1"/>
              </p:cNvSpPr>
              <p:nvPr/>
            </p:nvSpPr>
            <p:spPr bwMode="auto">
              <a:xfrm>
                <a:off x="1926" y="244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49" name="Oval 153"/>
              <p:cNvSpPr>
                <a:spLocks noChangeArrowheads="1"/>
              </p:cNvSpPr>
              <p:nvPr/>
            </p:nvSpPr>
            <p:spPr bwMode="auto">
              <a:xfrm>
                <a:off x="1518" y="24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0" name="Oval 154"/>
              <p:cNvSpPr>
                <a:spLocks noChangeArrowheads="1"/>
              </p:cNvSpPr>
              <p:nvPr/>
            </p:nvSpPr>
            <p:spPr bwMode="auto">
              <a:xfrm>
                <a:off x="1704" y="274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1" name="Oval 155"/>
              <p:cNvSpPr>
                <a:spLocks noChangeArrowheads="1"/>
              </p:cNvSpPr>
              <p:nvPr/>
            </p:nvSpPr>
            <p:spPr bwMode="auto">
              <a:xfrm>
                <a:off x="1565" y="258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2" name="Oval 156"/>
              <p:cNvSpPr>
                <a:spLocks noChangeArrowheads="1"/>
              </p:cNvSpPr>
              <p:nvPr/>
            </p:nvSpPr>
            <p:spPr bwMode="auto">
              <a:xfrm>
                <a:off x="1790" y="25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3" name="Oval 157"/>
              <p:cNvSpPr>
                <a:spLocks noChangeArrowheads="1"/>
              </p:cNvSpPr>
              <p:nvPr/>
            </p:nvSpPr>
            <p:spPr bwMode="auto">
              <a:xfrm>
                <a:off x="1795" y="271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4" name="Oval 158"/>
              <p:cNvSpPr>
                <a:spLocks noChangeArrowheads="1"/>
              </p:cNvSpPr>
              <p:nvPr/>
            </p:nvSpPr>
            <p:spPr bwMode="auto">
              <a:xfrm>
                <a:off x="1856" y="269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5" name="Oval 159"/>
              <p:cNvSpPr>
                <a:spLocks noChangeArrowheads="1"/>
              </p:cNvSpPr>
              <p:nvPr/>
            </p:nvSpPr>
            <p:spPr bwMode="auto">
              <a:xfrm>
                <a:off x="1838" y="2846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6" name="Oval 160"/>
              <p:cNvSpPr>
                <a:spLocks noChangeArrowheads="1"/>
              </p:cNvSpPr>
              <p:nvPr/>
            </p:nvSpPr>
            <p:spPr bwMode="auto">
              <a:xfrm>
                <a:off x="194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7" name="Oval 161"/>
              <p:cNvSpPr>
                <a:spLocks noChangeArrowheads="1"/>
              </p:cNvSpPr>
              <p:nvPr/>
            </p:nvSpPr>
            <p:spPr bwMode="auto">
              <a:xfrm>
                <a:off x="1379" y="259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8" name="Oval 162"/>
              <p:cNvSpPr>
                <a:spLocks noChangeArrowheads="1"/>
              </p:cNvSpPr>
              <p:nvPr/>
            </p:nvSpPr>
            <p:spPr bwMode="auto">
              <a:xfrm>
                <a:off x="1622" y="27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9" name="Oval 163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0" name="Oval 164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1" name="Oval 165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2" name="Oval 166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3" name="Oval 167"/>
              <p:cNvSpPr>
                <a:spLocks noChangeArrowheads="1"/>
              </p:cNvSpPr>
              <p:nvPr/>
            </p:nvSpPr>
            <p:spPr bwMode="auto">
              <a:xfrm>
                <a:off x="1609" y="2932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4" name="Oval 168"/>
              <p:cNvSpPr>
                <a:spLocks noChangeArrowheads="1"/>
              </p:cNvSpPr>
              <p:nvPr/>
            </p:nvSpPr>
            <p:spPr bwMode="auto">
              <a:xfrm>
                <a:off x="1741" y="291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5" name="Oval 169"/>
              <p:cNvSpPr>
                <a:spLocks noChangeArrowheads="1"/>
              </p:cNvSpPr>
              <p:nvPr/>
            </p:nvSpPr>
            <p:spPr bwMode="auto">
              <a:xfrm>
                <a:off x="1657" y="22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6" name="Oval 170"/>
              <p:cNvSpPr>
                <a:spLocks noChangeArrowheads="1"/>
              </p:cNvSpPr>
              <p:nvPr/>
            </p:nvSpPr>
            <p:spPr bwMode="auto">
              <a:xfrm>
                <a:off x="1849" y="231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7" name="Oval 171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8" name="Oval 172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9" name="Oval 173"/>
              <p:cNvSpPr>
                <a:spLocks noChangeArrowheads="1"/>
              </p:cNvSpPr>
              <p:nvPr/>
            </p:nvSpPr>
            <p:spPr bwMode="auto">
              <a:xfrm>
                <a:off x="1976" y="257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0" name="Oval 174"/>
              <p:cNvSpPr>
                <a:spLocks noChangeArrowheads="1"/>
              </p:cNvSpPr>
              <p:nvPr/>
            </p:nvSpPr>
            <p:spPr bwMode="auto">
              <a:xfrm>
                <a:off x="2169" y="259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1" name="Oval 175"/>
              <p:cNvSpPr>
                <a:spLocks noChangeArrowheads="1"/>
              </p:cNvSpPr>
              <p:nvPr/>
            </p:nvSpPr>
            <p:spPr bwMode="auto">
              <a:xfrm>
                <a:off x="1550" y="264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2" name="Oval 176"/>
              <p:cNvSpPr>
                <a:spLocks noChangeArrowheads="1"/>
              </p:cNvSpPr>
              <p:nvPr/>
            </p:nvSpPr>
            <p:spPr bwMode="auto">
              <a:xfrm>
                <a:off x="1584" y="277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3" name="Oval 177"/>
              <p:cNvSpPr>
                <a:spLocks noChangeArrowheads="1"/>
              </p:cNvSpPr>
              <p:nvPr/>
            </p:nvSpPr>
            <p:spPr bwMode="auto">
              <a:xfrm>
                <a:off x="1910" y="259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4" name="Oval 178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5" name="Oval 179"/>
              <p:cNvSpPr>
                <a:spLocks noChangeArrowheads="1"/>
              </p:cNvSpPr>
              <p:nvPr/>
            </p:nvSpPr>
            <p:spPr bwMode="auto">
              <a:xfrm>
                <a:off x="2004" y="2875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6" name="Oval 180"/>
              <p:cNvSpPr>
                <a:spLocks noChangeArrowheads="1"/>
              </p:cNvSpPr>
              <p:nvPr/>
            </p:nvSpPr>
            <p:spPr bwMode="auto">
              <a:xfrm>
                <a:off x="2122" y="279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7" name="Oval 181"/>
              <p:cNvSpPr>
                <a:spLocks noChangeArrowheads="1"/>
              </p:cNvSpPr>
              <p:nvPr/>
            </p:nvSpPr>
            <p:spPr bwMode="auto">
              <a:xfrm>
                <a:off x="2211" y="27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8" name="Oval 182"/>
              <p:cNvSpPr>
                <a:spLocks noChangeArrowheads="1"/>
              </p:cNvSpPr>
              <p:nvPr/>
            </p:nvSpPr>
            <p:spPr bwMode="auto">
              <a:xfrm>
                <a:off x="1699" y="264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9" name="Oval 183"/>
              <p:cNvSpPr>
                <a:spLocks noChangeArrowheads="1"/>
              </p:cNvSpPr>
              <p:nvPr/>
            </p:nvSpPr>
            <p:spPr bwMode="auto">
              <a:xfrm>
                <a:off x="1676" y="25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0" name="Oval 184"/>
              <p:cNvSpPr>
                <a:spLocks noChangeArrowheads="1"/>
              </p:cNvSpPr>
              <p:nvPr/>
            </p:nvSpPr>
            <p:spPr bwMode="auto">
              <a:xfrm>
                <a:off x="2026" y="2649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1" name="Oval 185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2" name="Oval 186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3" name="Oval 187"/>
              <p:cNvSpPr>
                <a:spLocks noChangeArrowheads="1"/>
              </p:cNvSpPr>
              <p:nvPr/>
            </p:nvSpPr>
            <p:spPr bwMode="auto">
              <a:xfrm>
                <a:off x="2272" y="252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4" name="Oval 188"/>
              <p:cNvSpPr>
                <a:spLocks noChangeArrowheads="1"/>
              </p:cNvSpPr>
              <p:nvPr/>
            </p:nvSpPr>
            <p:spPr bwMode="auto">
              <a:xfrm>
                <a:off x="1993" y="265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5" name="Oval 189"/>
              <p:cNvSpPr>
                <a:spLocks noChangeArrowheads="1"/>
              </p:cNvSpPr>
              <p:nvPr/>
            </p:nvSpPr>
            <p:spPr bwMode="auto">
              <a:xfrm>
                <a:off x="1841" y="262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6" name="Oval 190"/>
              <p:cNvSpPr>
                <a:spLocks noChangeArrowheads="1"/>
              </p:cNvSpPr>
              <p:nvPr/>
            </p:nvSpPr>
            <p:spPr bwMode="auto">
              <a:xfrm>
                <a:off x="2075" y="2326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7" name="Oval 191"/>
              <p:cNvSpPr>
                <a:spLocks noChangeArrowheads="1"/>
              </p:cNvSpPr>
              <p:nvPr/>
            </p:nvSpPr>
            <p:spPr bwMode="auto">
              <a:xfrm>
                <a:off x="1480" y="2772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8" name="Oval 192"/>
              <p:cNvSpPr>
                <a:spLocks noChangeArrowheads="1"/>
              </p:cNvSpPr>
              <p:nvPr/>
            </p:nvSpPr>
            <p:spPr bwMode="auto">
              <a:xfrm>
                <a:off x="1754" y="2609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9" name="Oval 193"/>
              <p:cNvSpPr>
                <a:spLocks noChangeArrowheads="1"/>
              </p:cNvSpPr>
              <p:nvPr/>
            </p:nvSpPr>
            <p:spPr bwMode="auto">
              <a:xfrm>
                <a:off x="2050" y="28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0" name="Oval 194"/>
              <p:cNvSpPr>
                <a:spLocks noChangeArrowheads="1"/>
              </p:cNvSpPr>
              <p:nvPr/>
            </p:nvSpPr>
            <p:spPr bwMode="auto">
              <a:xfrm>
                <a:off x="2056" y="265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1" name="Oval 195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2" name="Oval 196"/>
              <p:cNvSpPr>
                <a:spLocks noChangeArrowheads="1"/>
              </p:cNvSpPr>
              <p:nvPr/>
            </p:nvSpPr>
            <p:spPr bwMode="auto">
              <a:xfrm>
                <a:off x="2058" y="274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3" name="Oval 197"/>
              <p:cNvSpPr>
                <a:spLocks noChangeArrowheads="1"/>
              </p:cNvSpPr>
              <p:nvPr/>
            </p:nvSpPr>
            <p:spPr bwMode="auto">
              <a:xfrm>
                <a:off x="1654" y="248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4" name="Oval 198"/>
              <p:cNvSpPr>
                <a:spLocks noChangeArrowheads="1"/>
              </p:cNvSpPr>
              <p:nvPr/>
            </p:nvSpPr>
            <p:spPr bwMode="auto">
              <a:xfrm>
                <a:off x="1808" y="254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5" name="Oval 199"/>
              <p:cNvSpPr>
                <a:spLocks noChangeArrowheads="1"/>
              </p:cNvSpPr>
              <p:nvPr/>
            </p:nvSpPr>
            <p:spPr bwMode="auto">
              <a:xfrm>
                <a:off x="2075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6" name="Oval 200"/>
              <p:cNvSpPr>
                <a:spLocks noChangeArrowheads="1"/>
              </p:cNvSpPr>
              <p:nvPr/>
            </p:nvSpPr>
            <p:spPr bwMode="auto">
              <a:xfrm>
                <a:off x="1737" y="235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7" name="Oval 201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8" name="Oval 202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9" name="Oval 203"/>
              <p:cNvSpPr>
                <a:spLocks noChangeArrowheads="1"/>
              </p:cNvSpPr>
              <p:nvPr/>
            </p:nvSpPr>
            <p:spPr bwMode="auto">
              <a:xfrm>
                <a:off x="2070" y="253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0" name="Oval 204"/>
              <p:cNvSpPr>
                <a:spLocks noChangeArrowheads="1"/>
              </p:cNvSpPr>
              <p:nvPr/>
            </p:nvSpPr>
            <p:spPr bwMode="auto">
              <a:xfrm>
                <a:off x="2051" y="249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1" name="Oval 205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2" name="Oval 206"/>
              <p:cNvSpPr>
                <a:spLocks noChangeArrowheads="1"/>
              </p:cNvSpPr>
              <p:nvPr/>
            </p:nvSpPr>
            <p:spPr bwMode="auto">
              <a:xfrm>
                <a:off x="1909" y="28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3" name="Oval 207"/>
              <p:cNvSpPr>
                <a:spLocks noChangeArrowheads="1"/>
              </p:cNvSpPr>
              <p:nvPr/>
            </p:nvSpPr>
            <p:spPr bwMode="auto">
              <a:xfrm>
                <a:off x="2203" y="26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4" name="Oval 208"/>
              <p:cNvSpPr>
                <a:spLocks noChangeArrowheads="1"/>
              </p:cNvSpPr>
              <p:nvPr/>
            </p:nvSpPr>
            <p:spPr bwMode="auto">
              <a:xfrm>
                <a:off x="2288" y="282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5" name="Oval 209"/>
              <p:cNvSpPr>
                <a:spLocks noChangeArrowheads="1"/>
              </p:cNvSpPr>
              <p:nvPr/>
            </p:nvSpPr>
            <p:spPr bwMode="auto">
              <a:xfrm>
                <a:off x="1502" y="2387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6" name="Oval 210"/>
              <p:cNvSpPr>
                <a:spLocks noChangeArrowheads="1"/>
              </p:cNvSpPr>
              <p:nvPr/>
            </p:nvSpPr>
            <p:spPr bwMode="auto">
              <a:xfrm>
                <a:off x="1902" y="264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7" name="Oval 211"/>
              <p:cNvSpPr>
                <a:spLocks noChangeArrowheads="1"/>
              </p:cNvSpPr>
              <p:nvPr/>
            </p:nvSpPr>
            <p:spPr bwMode="auto">
              <a:xfrm>
                <a:off x="1883" y="2543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8" name="Oval 212"/>
              <p:cNvSpPr>
                <a:spLocks noChangeArrowheads="1"/>
              </p:cNvSpPr>
              <p:nvPr/>
            </p:nvSpPr>
            <p:spPr bwMode="auto">
              <a:xfrm>
                <a:off x="2140" y="250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9" name="Oval 213"/>
              <p:cNvSpPr>
                <a:spLocks noChangeArrowheads="1"/>
              </p:cNvSpPr>
              <p:nvPr/>
            </p:nvSpPr>
            <p:spPr bwMode="auto">
              <a:xfrm>
                <a:off x="1823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10" name="Oval 214"/>
              <p:cNvSpPr>
                <a:spLocks noChangeArrowheads="1"/>
              </p:cNvSpPr>
              <p:nvPr/>
            </p:nvSpPr>
            <p:spPr bwMode="auto">
              <a:xfrm>
                <a:off x="2171" y="24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280"/>
            <p:cNvGrpSpPr>
              <a:grpSpLocks/>
            </p:cNvGrpSpPr>
            <p:nvPr/>
          </p:nvGrpSpPr>
          <p:grpSpPr bwMode="auto">
            <a:xfrm rot="19360345">
              <a:off x="2394822" y="998060"/>
              <a:ext cx="952568" cy="727656"/>
              <a:chOff x="1379" y="2280"/>
              <a:chExt cx="1001" cy="739"/>
            </a:xfrm>
          </p:grpSpPr>
          <p:sp>
            <p:nvSpPr>
              <p:cNvPr id="619" name="Oval 281"/>
              <p:cNvSpPr>
                <a:spLocks noChangeArrowheads="1"/>
              </p:cNvSpPr>
              <p:nvPr/>
            </p:nvSpPr>
            <p:spPr bwMode="auto">
              <a:xfrm>
                <a:off x="1748" y="244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0" name="Oval 282"/>
              <p:cNvSpPr>
                <a:spLocks noChangeArrowheads="1"/>
              </p:cNvSpPr>
              <p:nvPr/>
            </p:nvSpPr>
            <p:spPr bwMode="auto">
              <a:xfrm>
                <a:off x="1926" y="244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1" name="Oval 283"/>
              <p:cNvSpPr>
                <a:spLocks noChangeArrowheads="1"/>
              </p:cNvSpPr>
              <p:nvPr/>
            </p:nvSpPr>
            <p:spPr bwMode="auto">
              <a:xfrm>
                <a:off x="1518" y="24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2" name="Oval 284"/>
              <p:cNvSpPr>
                <a:spLocks noChangeArrowheads="1"/>
              </p:cNvSpPr>
              <p:nvPr/>
            </p:nvSpPr>
            <p:spPr bwMode="auto">
              <a:xfrm>
                <a:off x="1704" y="274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3" name="Oval 285"/>
              <p:cNvSpPr>
                <a:spLocks noChangeArrowheads="1"/>
              </p:cNvSpPr>
              <p:nvPr/>
            </p:nvSpPr>
            <p:spPr bwMode="auto">
              <a:xfrm>
                <a:off x="1565" y="258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4" name="Oval 286"/>
              <p:cNvSpPr>
                <a:spLocks noChangeArrowheads="1"/>
              </p:cNvSpPr>
              <p:nvPr/>
            </p:nvSpPr>
            <p:spPr bwMode="auto">
              <a:xfrm>
                <a:off x="1790" y="25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5" name="Oval 287"/>
              <p:cNvSpPr>
                <a:spLocks noChangeArrowheads="1"/>
              </p:cNvSpPr>
              <p:nvPr/>
            </p:nvSpPr>
            <p:spPr bwMode="auto">
              <a:xfrm>
                <a:off x="1795" y="271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6" name="Oval 288"/>
              <p:cNvSpPr>
                <a:spLocks noChangeArrowheads="1"/>
              </p:cNvSpPr>
              <p:nvPr/>
            </p:nvSpPr>
            <p:spPr bwMode="auto">
              <a:xfrm>
                <a:off x="1856" y="269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7" name="Oval 289"/>
              <p:cNvSpPr>
                <a:spLocks noChangeArrowheads="1"/>
              </p:cNvSpPr>
              <p:nvPr/>
            </p:nvSpPr>
            <p:spPr bwMode="auto">
              <a:xfrm>
                <a:off x="1838" y="2846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8" name="Oval 290"/>
              <p:cNvSpPr>
                <a:spLocks noChangeArrowheads="1"/>
              </p:cNvSpPr>
              <p:nvPr/>
            </p:nvSpPr>
            <p:spPr bwMode="auto">
              <a:xfrm>
                <a:off x="194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9" name="Oval 291"/>
              <p:cNvSpPr>
                <a:spLocks noChangeArrowheads="1"/>
              </p:cNvSpPr>
              <p:nvPr/>
            </p:nvSpPr>
            <p:spPr bwMode="auto">
              <a:xfrm>
                <a:off x="1379" y="259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0" name="Oval 292"/>
              <p:cNvSpPr>
                <a:spLocks noChangeArrowheads="1"/>
              </p:cNvSpPr>
              <p:nvPr/>
            </p:nvSpPr>
            <p:spPr bwMode="auto">
              <a:xfrm>
                <a:off x="1622" y="27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1" name="Oval 293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2" name="Oval 294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3" name="Oval 295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4" name="Oval 296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5" name="Oval 297"/>
              <p:cNvSpPr>
                <a:spLocks noChangeArrowheads="1"/>
              </p:cNvSpPr>
              <p:nvPr/>
            </p:nvSpPr>
            <p:spPr bwMode="auto">
              <a:xfrm>
                <a:off x="1609" y="2932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6" name="Oval 298"/>
              <p:cNvSpPr>
                <a:spLocks noChangeArrowheads="1"/>
              </p:cNvSpPr>
              <p:nvPr/>
            </p:nvSpPr>
            <p:spPr bwMode="auto">
              <a:xfrm>
                <a:off x="1741" y="291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7" name="Oval 299"/>
              <p:cNvSpPr>
                <a:spLocks noChangeArrowheads="1"/>
              </p:cNvSpPr>
              <p:nvPr/>
            </p:nvSpPr>
            <p:spPr bwMode="auto">
              <a:xfrm>
                <a:off x="1657" y="22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8" name="Oval 300"/>
              <p:cNvSpPr>
                <a:spLocks noChangeArrowheads="1"/>
              </p:cNvSpPr>
              <p:nvPr/>
            </p:nvSpPr>
            <p:spPr bwMode="auto">
              <a:xfrm>
                <a:off x="1849" y="231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9" name="Oval 301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0" name="Oval 302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1" name="Oval 303"/>
              <p:cNvSpPr>
                <a:spLocks noChangeArrowheads="1"/>
              </p:cNvSpPr>
              <p:nvPr/>
            </p:nvSpPr>
            <p:spPr bwMode="auto">
              <a:xfrm>
                <a:off x="1976" y="257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2" name="Oval 304"/>
              <p:cNvSpPr>
                <a:spLocks noChangeArrowheads="1"/>
              </p:cNvSpPr>
              <p:nvPr/>
            </p:nvSpPr>
            <p:spPr bwMode="auto">
              <a:xfrm>
                <a:off x="2169" y="259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3" name="Oval 305"/>
              <p:cNvSpPr>
                <a:spLocks noChangeArrowheads="1"/>
              </p:cNvSpPr>
              <p:nvPr/>
            </p:nvSpPr>
            <p:spPr bwMode="auto">
              <a:xfrm>
                <a:off x="1550" y="264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4" name="Oval 306"/>
              <p:cNvSpPr>
                <a:spLocks noChangeArrowheads="1"/>
              </p:cNvSpPr>
              <p:nvPr/>
            </p:nvSpPr>
            <p:spPr bwMode="auto">
              <a:xfrm>
                <a:off x="1584" y="277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5" name="Oval 307"/>
              <p:cNvSpPr>
                <a:spLocks noChangeArrowheads="1"/>
              </p:cNvSpPr>
              <p:nvPr/>
            </p:nvSpPr>
            <p:spPr bwMode="auto">
              <a:xfrm>
                <a:off x="1910" y="259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6" name="Oval 308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7" name="Oval 309"/>
              <p:cNvSpPr>
                <a:spLocks noChangeArrowheads="1"/>
              </p:cNvSpPr>
              <p:nvPr/>
            </p:nvSpPr>
            <p:spPr bwMode="auto">
              <a:xfrm>
                <a:off x="2004" y="2875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8" name="Oval 310"/>
              <p:cNvSpPr>
                <a:spLocks noChangeArrowheads="1"/>
              </p:cNvSpPr>
              <p:nvPr/>
            </p:nvSpPr>
            <p:spPr bwMode="auto">
              <a:xfrm>
                <a:off x="2122" y="279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49" name="Oval 311"/>
              <p:cNvSpPr>
                <a:spLocks noChangeArrowheads="1"/>
              </p:cNvSpPr>
              <p:nvPr/>
            </p:nvSpPr>
            <p:spPr bwMode="auto">
              <a:xfrm>
                <a:off x="2211" y="27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0" name="Oval 312"/>
              <p:cNvSpPr>
                <a:spLocks noChangeArrowheads="1"/>
              </p:cNvSpPr>
              <p:nvPr/>
            </p:nvSpPr>
            <p:spPr bwMode="auto">
              <a:xfrm>
                <a:off x="1699" y="264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1" name="Oval 313"/>
              <p:cNvSpPr>
                <a:spLocks noChangeArrowheads="1"/>
              </p:cNvSpPr>
              <p:nvPr/>
            </p:nvSpPr>
            <p:spPr bwMode="auto">
              <a:xfrm>
                <a:off x="1676" y="25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2" name="Oval 314"/>
              <p:cNvSpPr>
                <a:spLocks noChangeArrowheads="1"/>
              </p:cNvSpPr>
              <p:nvPr/>
            </p:nvSpPr>
            <p:spPr bwMode="auto">
              <a:xfrm>
                <a:off x="2026" y="2649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3" name="Oval 315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4" name="Oval 316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5" name="Oval 317"/>
              <p:cNvSpPr>
                <a:spLocks noChangeArrowheads="1"/>
              </p:cNvSpPr>
              <p:nvPr/>
            </p:nvSpPr>
            <p:spPr bwMode="auto">
              <a:xfrm>
                <a:off x="2272" y="252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6" name="Oval 318"/>
              <p:cNvSpPr>
                <a:spLocks noChangeArrowheads="1"/>
              </p:cNvSpPr>
              <p:nvPr/>
            </p:nvSpPr>
            <p:spPr bwMode="auto">
              <a:xfrm>
                <a:off x="1993" y="265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7" name="Oval 319"/>
              <p:cNvSpPr>
                <a:spLocks noChangeArrowheads="1"/>
              </p:cNvSpPr>
              <p:nvPr/>
            </p:nvSpPr>
            <p:spPr bwMode="auto">
              <a:xfrm>
                <a:off x="1841" y="262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8" name="Oval 320"/>
              <p:cNvSpPr>
                <a:spLocks noChangeArrowheads="1"/>
              </p:cNvSpPr>
              <p:nvPr/>
            </p:nvSpPr>
            <p:spPr bwMode="auto">
              <a:xfrm>
                <a:off x="2075" y="2326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59" name="Oval 321"/>
              <p:cNvSpPr>
                <a:spLocks noChangeArrowheads="1"/>
              </p:cNvSpPr>
              <p:nvPr/>
            </p:nvSpPr>
            <p:spPr bwMode="auto">
              <a:xfrm>
                <a:off x="1480" y="2772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0" name="Oval 322"/>
              <p:cNvSpPr>
                <a:spLocks noChangeArrowheads="1"/>
              </p:cNvSpPr>
              <p:nvPr/>
            </p:nvSpPr>
            <p:spPr bwMode="auto">
              <a:xfrm>
                <a:off x="1754" y="2609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1" name="Oval 323"/>
              <p:cNvSpPr>
                <a:spLocks noChangeArrowheads="1"/>
              </p:cNvSpPr>
              <p:nvPr/>
            </p:nvSpPr>
            <p:spPr bwMode="auto">
              <a:xfrm>
                <a:off x="2050" y="28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2" name="Oval 324"/>
              <p:cNvSpPr>
                <a:spLocks noChangeArrowheads="1"/>
              </p:cNvSpPr>
              <p:nvPr/>
            </p:nvSpPr>
            <p:spPr bwMode="auto">
              <a:xfrm>
                <a:off x="2056" y="265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3" name="Oval 325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4" name="Oval 326"/>
              <p:cNvSpPr>
                <a:spLocks noChangeArrowheads="1"/>
              </p:cNvSpPr>
              <p:nvPr/>
            </p:nvSpPr>
            <p:spPr bwMode="auto">
              <a:xfrm>
                <a:off x="2058" y="274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5" name="Oval 327"/>
              <p:cNvSpPr>
                <a:spLocks noChangeArrowheads="1"/>
              </p:cNvSpPr>
              <p:nvPr/>
            </p:nvSpPr>
            <p:spPr bwMode="auto">
              <a:xfrm>
                <a:off x="1654" y="248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6" name="Oval 328"/>
              <p:cNvSpPr>
                <a:spLocks noChangeArrowheads="1"/>
              </p:cNvSpPr>
              <p:nvPr/>
            </p:nvSpPr>
            <p:spPr bwMode="auto">
              <a:xfrm>
                <a:off x="1808" y="254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7" name="Oval 329"/>
              <p:cNvSpPr>
                <a:spLocks noChangeArrowheads="1"/>
              </p:cNvSpPr>
              <p:nvPr/>
            </p:nvSpPr>
            <p:spPr bwMode="auto">
              <a:xfrm>
                <a:off x="2075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8" name="Oval 330"/>
              <p:cNvSpPr>
                <a:spLocks noChangeArrowheads="1"/>
              </p:cNvSpPr>
              <p:nvPr/>
            </p:nvSpPr>
            <p:spPr bwMode="auto">
              <a:xfrm>
                <a:off x="1737" y="235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9" name="Oval 331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0" name="Oval 332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1" name="Oval 333"/>
              <p:cNvSpPr>
                <a:spLocks noChangeArrowheads="1"/>
              </p:cNvSpPr>
              <p:nvPr/>
            </p:nvSpPr>
            <p:spPr bwMode="auto">
              <a:xfrm>
                <a:off x="2070" y="253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2" name="Oval 334"/>
              <p:cNvSpPr>
                <a:spLocks noChangeArrowheads="1"/>
              </p:cNvSpPr>
              <p:nvPr/>
            </p:nvSpPr>
            <p:spPr bwMode="auto">
              <a:xfrm>
                <a:off x="2051" y="249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3" name="Oval 335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4" name="Oval 336"/>
              <p:cNvSpPr>
                <a:spLocks noChangeArrowheads="1"/>
              </p:cNvSpPr>
              <p:nvPr/>
            </p:nvSpPr>
            <p:spPr bwMode="auto">
              <a:xfrm>
                <a:off x="1909" y="28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5" name="Oval 337"/>
              <p:cNvSpPr>
                <a:spLocks noChangeArrowheads="1"/>
              </p:cNvSpPr>
              <p:nvPr/>
            </p:nvSpPr>
            <p:spPr bwMode="auto">
              <a:xfrm>
                <a:off x="2203" y="26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6" name="Oval 338"/>
              <p:cNvSpPr>
                <a:spLocks noChangeArrowheads="1"/>
              </p:cNvSpPr>
              <p:nvPr/>
            </p:nvSpPr>
            <p:spPr bwMode="auto">
              <a:xfrm>
                <a:off x="2288" y="282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7" name="Oval 339"/>
              <p:cNvSpPr>
                <a:spLocks noChangeArrowheads="1"/>
              </p:cNvSpPr>
              <p:nvPr/>
            </p:nvSpPr>
            <p:spPr bwMode="auto">
              <a:xfrm>
                <a:off x="1502" y="2387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8" name="Oval 340"/>
              <p:cNvSpPr>
                <a:spLocks noChangeArrowheads="1"/>
              </p:cNvSpPr>
              <p:nvPr/>
            </p:nvSpPr>
            <p:spPr bwMode="auto">
              <a:xfrm>
                <a:off x="1902" y="264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9" name="Oval 341"/>
              <p:cNvSpPr>
                <a:spLocks noChangeArrowheads="1"/>
              </p:cNvSpPr>
              <p:nvPr/>
            </p:nvSpPr>
            <p:spPr bwMode="auto">
              <a:xfrm>
                <a:off x="1883" y="2543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80" name="Oval 342"/>
              <p:cNvSpPr>
                <a:spLocks noChangeArrowheads="1"/>
              </p:cNvSpPr>
              <p:nvPr/>
            </p:nvSpPr>
            <p:spPr bwMode="auto">
              <a:xfrm>
                <a:off x="2140" y="250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81" name="Oval 343"/>
              <p:cNvSpPr>
                <a:spLocks noChangeArrowheads="1"/>
              </p:cNvSpPr>
              <p:nvPr/>
            </p:nvSpPr>
            <p:spPr bwMode="auto">
              <a:xfrm>
                <a:off x="1823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82" name="Oval 344"/>
              <p:cNvSpPr>
                <a:spLocks noChangeArrowheads="1"/>
              </p:cNvSpPr>
              <p:nvPr/>
            </p:nvSpPr>
            <p:spPr bwMode="auto">
              <a:xfrm>
                <a:off x="2171" y="24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475"/>
            <p:cNvGrpSpPr>
              <a:grpSpLocks/>
            </p:cNvGrpSpPr>
            <p:nvPr/>
          </p:nvGrpSpPr>
          <p:grpSpPr bwMode="auto">
            <a:xfrm>
              <a:off x="2705146" y="1622227"/>
              <a:ext cx="952568" cy="727656"/>
              <a:chOff x="1379" y="2280"/>
              <a:chExt cx="1001" cy="739"/>
            </a:xfrm>
          </p:grpSpPr>
          <p:sp>
            <p:nvSpPr>
              <p:cNvPr id="427" name="Oval 476"/>
              <p:cNvSpPr>
                <a:spLocks noChangeArrowheads="1"/>
              </p:cNvSpPr>
              <p:nvPr/>
            </p:nvSpPr>
            <p:spPr bwMode="auto">
              <a:xfrm>
                <a:off x="1748" y="244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28" name="Oval 477"/>
              <p:cNvSpPr>
                <a:spLocks noChangeArrowheads="1"/>
              </p:cNvSpPr>
              <p:nvPr/>
            </p:nvSpPr>
            <p:spPr bwMode="auto">
              <a:xfrm>
                <a:off x="1926" y="244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29" name="Oval 478"/>
              <p:cNvSpPr>
                <a:spLocks noChangeArrowheads="1"/>
              </p:cNvSpPr>
              <p:nvPr/>
            </p:nvSpPr>
            <p:spPr bwMode="auto">
              <a:xfrm>
                <a:off x="1518" y="24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0" name="Oval 479"/>
              <p:cNvSpPr>
                <a:spLocks noChangeArrowheads="1"/>
              </p:cNvSpPr>
              <p:nvPr/>
            </p:nvSpPr>
            <p:spPr bwMode="auto">
              <a:xfrm>
                <a:off x="1704" y="274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1" name="Oval 480"/>
              <p:cNvSpPr>
                <a:spLocks noChangeArrowheads="1"/>
              </p:cNvSpPr>
              <p:nvPr/>
            </p:nvSpPr>
            <p:spPr bwMode="auto">
              <a:xfrm>
                <a:off x="1565" y="2588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2" name="Oval 481"/>
              <p:cNvSpPr>
                <a:spLocks noChangeArrowheads="1"/>
              </p:cNvSpPr>
              <p:nvPr/>
            </p:nvSpPr>
            <p:spPr bwMode="auto">
              <a:xfrm>
                <a:off x="1790" y="25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3" name="Oval 482"/>
              <p:cNvSpPr>
                <a:spLocks noChangeArrowheads="1"/>
              </p:cNvSpPr>
              <p:nvPr/>
            </p:nvSpPr>
            <p:spPr bwMode="auto">
              <a:xfrm>
                <a:off x="1795" y="271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4" name="Oval 483"/>
              <p:cNvSpPr>
                <a:spLocks noChangeArrowheads="1"/>
              </p:cNvSpPr>
              <p:nvPr/>
            </p:nvSpPr>
            <p:spPr bwMode="auto">
              <a:xfrm>
                <a:off x="1856" y="269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5" name="Oval 484"/>
              <p:cNvSpPr>
                <a:spLocks noChangeArrowheads="1"/>
              </p:cNvSpPr>
              <p:nvPr/>
            </p:nvSpPr>
            <p:spPr bwMode="auto">
              <a:xfrm>
                <a:off x="1838" y="2846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6" name="Oval 485"/>
              <p:cNvSpPr>
                <a:spLocks noChangeArrowheads="1"/>
              </p:cNvSpPr>
              <p:nvPr/>
            </p:nvSpPr>
            <p:spPr bwMode="auto">
              <a:xfrm>
                <a:off x="194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7" name="Oval 486"/>
              <p:cNvSpPr>
                <a:spLocks noChangeArrowheads="1"/>
              </p:cNvSpPr>
              <p:nvPr/>
            </p:nvSpPr>
            <p:spPr bwMode="auto">
              <a:xfrm>
                <a:off x="1379" y="2591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8" name="Oval 487"/>
              <p:cNvSpPr>
                <a:spLocks noChangeArrowheads="1"/>
              </p:cNvSpPr>
              <p:nvPr/>
            </p:nvSpPr>
            <p:spPr bwMode="auto">
              <a:xfrm>
                <a:off x="1622" y="27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39" name="Oval 488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0" name="Oval 489"/>
              <p:cNvSpPr>
                <a:spLocks noChangeArrowheads="1"/>
              </p:cNvSpPr>
              <p:nvPr/>
            </p:nvSpPr>
            <p:spPr bwMode="auto">
              <a:xfrm>
                <a:off x="1702" y="27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1" name="Oval 490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2" name="Oval 491"/>
              <p:cNvSpPr>
                <a:spLocks noChangeArrowheads="1"/>
              </p:cNvSpPr>
              <p:nvPr/>
            </p:nvSpPr>
            <p:spPr bwMode="auto">
              <a:xfrm>
                <a:off x="1907" y="2828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3" name="Oval 492"/>
              <p:cNvSpPr>
                <a:spLocks noChangeArrowheads="1"/>
              </p:cNvSpPr>
              <p:nvPr/>
            </p:nvSpPr>
            <p:spPr bwMode="auto">
              <a:xfrm>
                <a:off x="1609" y="2932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4" name="Oval 493"/>
              <p:cNvSpPr>
                <a:spLocks noChangeArrowheads="1"/>
              </p:cNvSpPr>
              <p:nvPr/>
            </p:nvSpPr>
            <p:spPr bwMode="auto">
              <a:xfrm>
                <a:off x="1741" y="291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5" name="Oval 494"/>
              <p:cNvSpPr>
                <a:spLocks noChangeArrowheads="1"/>
              </p:cNvSpPr>
              <p:nvPr/>
            </p:nvSpPr>
            <p:spPr bwMode="auto">
              <a:xfrm>
                <a:off x="1657" y="2280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6" name="Oval 495"/>
              <p:cNvSpPr>
                <a:spLocks noChangeArrowheads="1"/>
              </p:cNvSpPr>
              <p:nvPr/>
            </p:nvSpPr>
            <p:spPr bwMode="auto">
              <a:xfrm>
                <a:off x="1849" y="231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7" name="Oval 496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8" name="Oval 497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9" name="Oval 498"/>
              <p:cNvSpPr>
                <a:spLocks noChangeArrowheads="1"/>
              </p:cNvSpPr>
              <p:nvPr/>
            </p:nvSpPr>
            <p:spPr bwMode="auto">
              <a:xfrm>
                <a:off x="1976" y="2577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0" name="Oval 499"/>
              <p:cNvSpPr>
                <a:spLocks noChangeArrowheads="1"/>
              </p:cNvSpPr>
              <p:nvPr/>
            </p:nvSpPr>
            <p:spPr bwMode="auto">
              <a:xfrm>
                <a:off x="2169" y="259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1" name="Oval 500"/>
              <p:cNvSpPr>
                <a:spLocks noChangeArrowheads="1"/>
              </p:cNvSpPr>
              <p:nvPr/>
            </p:nvSpPr>
            <p:spPr bwMode="auto">
              <a:xfrm>
                <a:off x="1550" y="264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2" name="Oval 501"/>
              <p:cNvSpPr>
                <a:spLocks noChangeArrowheads="1"/>
              </p:cNvSpPr>
              <p:nvPr/>
            </p:nvSpPr>
            <p:spPr bwMode="auto">
              <a:xfrm>
                <a:off x="1584" y="277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3" name="Oval 502"/>
              <p:cNvSpPr>
                <a:spLocks noChangeArrowheads="1"/>
              </p:cNvSpPr>
              <p:nvPr/>
            </p:nvSpPr>
            <p:spPr bwMode="auto">
              <a:xfrm>
                <a:off x="1910" y="259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4" name="Oval 503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5" name="Oval 504"/>
              <p:cNvSpPr>
                <a:spLocks noChangeArrowheads="1"/>
              </p:cNvSpPr>
              <p:nvPr/>
            </p:nvSpPr>
            <p:spPr bwMode="auto">
              <a:xfrm>
                <a:off x="2004" y="2875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6" name="Oval 505"/>
              <p:cNvSpPr>
                <a:spLocks noChangeArrowheads="1"/>
              </p:cNvSpPr>
              <p:nvPr/>
            </p:nvSpPr>
            <p:spPr bwMode="auto">
              <a:xfrm>
                <a:off x="2122" y="279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7" name="Oval 506"/>
              <p:cNvSpPr>
                <a:spLocks noChangeArrowheads="1"/>
              </p:cNvSpPr>
              <p:nvPr/>
            </p:nvSpPr>
            <p:spPr bwMode="auto">
              <a:xfrm>
                <a:off x="2211" y="27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8" name="Oval 507"/>
              <p:cNvSpPr>
                <a:spLocks noChangeArrowheads="1"/>
              </p:cNvSpPr>
              <p:nvPr/>
            </p:nvSpPr>
            <p:spPr bwMode="auto">
              <a:xfrm>
                <a:off x="1699" y="264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9" name="Oval 508"/>
              <p:cNvSpPr>
                <a:spLocks noChangeArrowheads="1"/>
              </p:cNvSpPr>
              <p:nvPr/>
            </p:nvSpPr>
            <p:spPr bwMode="auto">
              <a:xfrm>
                <a:off x="1676" y="2579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0" name="Oval 509"/>
              <p:cNvSpPr>
                <a:spLocks noChangeArrowheads="1"/>
              </p:cNvSpPr>
              <p:nvPr/>
            </p:nvSpPr>
            <p:spPr bwMode="auto">
              <a:xfrm>
                <a:off x="2026" y="2649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1" name="Oval 510"/>
              <p:cNvSpPr>
                <a:spLocks noChangeArrowheads="1"/>
              </p:cNvSpPr>
              <p:nvPr/>
            </p:nvSpPr>
            <p:spPr bwMode="auto">
              <a:xfrm>
                <a:off x="1924" y="2801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2" name="Oval 511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3" name="Oval 512"/>
              <p:cNvSpPr>
                <a:spLocks noChangeArrowheads="1"/>
              </p:cNvSpPr>
              <p:nvPr/>
            </p:nvSpPr>
            <p:spPr bwMode="auto">
              <a:xfrm>
                <a:off x="2272" y="252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4" name="Oval 513"/>
              <p:cNvSpPr>
                <a:spLocks noChangeArrowheads="1"/>
              </p:cNvSpPr>
              <p:nvPr/>
            </p:nvSpPr>
            <p:spPr bwMode="auto">
              <a:xfrm>
                <a:off x="1993" y="265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5" name="Oval 514"/>
              <p:cNvSpPr>
                <a:spLocks noChangeArrowheads="1"/>
              </p:cNvSpPr>
              <p:nvPr/>
            </p:nvSpPr>
            <p:spPr bwMode="auto">
              <a:xfrm>
                <a:off x="1841" y="262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6" name="Oval 515"/>
              <p:cNvSpPr>
                <a:spLocks noChangeArrowheads="1"/>
              </p:cNvSpPr>
              <p:nvPr/>
            </p:nvSpPr>
            <p:spPr bwMode="auto">
              <a:xfrm>
                <a:off x="2075" y="2326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7" name="Oval 516"/>
              <p:cNvSpPr>
                <a:spLocks noChangeArrowheads="1"/>
              </p:cNvSpPr>
              <p:nvPr/>
            </p:nvSpPr>
            <p:spPr bwMode="auto">
              <a:xfrm>
                <a:off x="1480" y="2772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8" name="Oval 517"/>
              <p:cNvSpPr>
                <a:spLocks noChangeArrowheads="1"/>
              </p:cNvSpPr>
              <p:nvPr/>
            </p:nvSpPr>
            <p:spPr bwMode="auto">
              <a:xfrm>
                <a:off x="1754" y="2609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69" name="Oval 518"/>
              <p:cNvSpPr>
                <a:spLocks noChangeArrowheads="1"/>
              </p:cNvSpPr>
              <p:nvPr/>
            </p:nvSpPr>
            <p:spPr bwMode="auto">
              <a:xfrm>
                <a:off x="2050" y="28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0" name="Oval 519"/>
              <p:cNvSpPr>
                <a:spLocks noChangeArrowheads="1"/>
              </p:cNvSpPr>
              <p:nvPr/>
            </p:nvSpPr>
            <p:spPr bwMode="auto">
              <a:xfrm>
                <a:off x="2056" y="265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1" name="Oval 520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2" name="Oval 521"/>
              <p:cNvSpPr>
                <a:spLocks noChangeArrowheads="1"/>
              </p:cNvSpPr>
              <p:nvPr/>
            </p:nvSpPr>
            <p:spPr bwMode="auto">
              <a:xfrm>
                <a:off x="2058" y="274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3" name="Oval 522"/>
              <p:cNvSpPr>
                <a:spLocks noChangeArrowheads="1"/>
              </p:cNvSpPr>
              <p:nvPr/>
            </p:nvSpPr>
            <p:spPr bwMode="auto">
              <a:xfrm>
                <a:off x="1654" y="248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4" name="Oval 523"/>
              <p:cNvSpPr>
                <a:spLocks noChangeArrowheads="1"/>
              </p:cNvSpPr>
              <p:nvPr/>
            </p:nvSpPr>
            <p:spPr bwMode="auto">
              <a:xfrm>
                <a:off x="1808" y="254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5" name="Oval 524"/>
              <p:cNvSpPr>
                <a:spLocks noChangeArrowheads="1"/>
              </p:cNvSpPr>
              <p:nvPr/>
            </p:nvSpPr>
            <p:spPr bwMode="auto">
              <a:xfrm>
                <a:off x="2075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6" name="Oval 525"/>
              <p:cNvSpPr>
                <a:spLocks noChangeArrowheads="1"/>
              </p:cNvSpPr>
              <p:nvPr/>
            </p:nvSpPr>
            <p:spPr bwMode="auto">
              <a:xfrm>
                <a:off x="1737" y="2354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7" name="Oval 526"/>
              <p:cNvSpPr>
                <a:spLocks noChangeArrowheads="1"/>
              </p:cNvSpPr>
              <p:nvPr/>
            </p:nvSpPr>
            <p:spPr bwMode="auto">
              <a:xfrm>
                <a:off x="1817" y="242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8" name="Oval 527"/>
              <p:cNvSpPr>
                <a:spLocks noChangeArrowheads="1"/>
              </p:cNvSpPr>
              <p:nvPr/>
            </p:nvSpPr>
            <p:spPr bwMode="auto">
              <a:xfrm>
                <a:off x="1897" y="2503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9" name="Oval 528"/>
              <p:cNvSpPr>
                <a:spLocks noChangeArrowheads="1"/>
              </p:cNvSpPr>
              <p:nvPr/>
            </p:nvSpPr>
            <p:spPr bwMode="auto">
              <a:xfrm>
                <a:off x="2070" y="253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0" name="Oval 529"/>
              <p:cNvSpPr>
                <a:spLocks noChangeArrowheads="1"/>
              </p:cNvSpPr>
              <p:nvPr/>
            </p:nvSpPr>
            <p:spPr bwMode="auto">
              <a:xfrm>
                <a:off x="2051" y="2491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1" name="Oval 530"/>
              <p:cNvSpPr>
                <a:spLocks noChangeArrowheads="1"/>
              </p:cNvSpPr>
              <p:nvPr/>
            </p:nvSpPr>
            <p:spPr bwMode="auto">
              <a:xfrm>
                <a:off x="2136" y="2725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2" name="Oval 531"/>
              <p:cNvSpPr>
                <a:spLocks noChangeArrowheads="1"/>
              </p:cNvSpPr>
              <p:nvPr/>
            </p:nvSpPr>
            <p:spPr bwMode="auto">
              <a:xfrm>
                <a:off x="1909" y="2804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3" name="Oval 532"/>
              <p:cNvSpPr>
                <a:spLocks noChangeArrowheads="1"/>
              </p:cNvSpPr>
              <p:nvPr/>
            </p:nvSpPr>
            <p:spPr bwMode="auto">
              <a:xfrm>
                <a:off x="2203" y="2697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4" name="Oval 533"/>
              <p:cNvSpPr>
                <a:spLocks noChangeArrowheads="1"/>
              </p:cNvSpPr>
              <p:nvPr/>
            </p:nvSpPr>
            <p:spPr bwMode="auto">
              <a:xfrm>
                <a:off x="2288" y="2823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5" name="Oval 534"/>
              <p:cNvSpPr>
                <a:spLocks noChangeArrowheads="1"/>
              </p:cNvSpPr>
              <p:nvPr/>
            </p:nvSpPr>
            <p:spPr bwMode="auto">
              <a:xfrm>
                <a:off x="1502" y="2387"/>
                <a:ext cx="93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6" name="Oval 535"/>
              <p:cNvSpPr>
                <a:spLocks noChangeArrowheads="1"/>
              </p:cNvSpPr>
              <p:nvPr/>
            </p:nvSpPr>
            <p:spPr bwMode="auto">
              <a:xfrm>
                <a:off x="1902" y="2646"/>
                <a:ext cx="92" cy="86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7" name="Oval 536"/>
              <p:cNvSpPr>
                <a:spLocks noChangeArrowheads="1"/>
              </p:cNvSpPr>
              <p:nvPr/>
            </p:nvSpPr>
            <p:spPr bwMode="auto">
              <a:xfrm>
                <a:off x="1883" y="2543"/>
                <a:ext cx="93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8" name="Oval 537"/>
              <p:cNvSpPr>
                <a:spLocks noChangeArrowheads="1"/>
              </p:cNvSpPr>
              <p:nvPr/>
            </p:nvSpPr>
            <p:spPr bwMode="auto">
              <a:xfrm>
                <a:off x="2140" y="2508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89" name="Oval 538"/>
              <p:cNvSpPr>
                <a:spLocks noChangeArrowheads="1"/>
              </p:cNvSpPr>
              <p:nvPr/>
            </p:nvSpPr>
            <p:spPr bwMode="auto">
              <a:xfrm>
                <a:off x="1823" y="2577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90" name="Oval 539"/>
              <p:cNvSpPr>
                <a:spLocks noChangeArrowheads="1"/>
              </p:cNvSpPr>
              <p:nvPr/>
            </p:nvSpPr>
            <p:spPr bwMode="auto">
              <a:xfrm>
                <a:off x="2171" y="2422"/>
                <a:ext cx="92" cy="87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6" name="Oval 642"/>
            <p:cNvSpPr>
              <a:spLocks noChangeArrowheads="1"/>
            </p:cNvSpPr>
            <p:nvPr/>
          </p:nvSpPr>
          <p:spPr bwMode="auto">
            <a:xfrm>
              <a:off x="3251825" y="1591853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586630" y="1795074"/>
              <a:ext cx="387308" cy="370228"/>
              <a:chOff x="5922870" y="2107735"/>
              <a:chExt cx="387308" cy="370228"/>
            </a:xfrm>
          </p:grpSpPr>
          <p:sp>
            <p:nvSpPr>
              <p:cNvPr id="302" name="Oval 739"/>
              <p:cNvSpPr>
                <a:spLocks noChangeArrowheads="1"/>
              </p:cNvSpPr>
              <p:nvPr/>
            </p:nvSpPr>
            <p:spPr bwMode="auto">
              <a:xfrm>
                <a:off x="6136032" y="2211123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5" name="Oval 742"/>
              <p:cNvSpPr>
                <a:spLocks noChangeArrowheads="1"/>
              </p:cNvSpPr>
              <p:nvPr/>
            </p:nvSpPr>
            <p:spPr bwMode="auto">
              <a:xfrm>
                <a:off x="6222629" y="217469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0" name="Oval 747"/>
              <p:cNvSpPr>
                <a:spLocks noChangeArrowheads="1"/>
              </p:cNvSpPr>
              <p:nvPr/>
            </p:nvSpPr>
            <p:spPr bwMode="auto">
              <a:xfrm>
                <a:off x="6058000" y="218552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1" name="Oval 748"/>
              <p:cNvSpPr>
                <a:spLocks noChangeArrowheads="1"/>
              </p:cNvSpPr>
              <p:nvPr/>
            </p:nvSpPr>
            <p:spPr bwMode="auto">
              <a:xfrm>
                <a:off x="6134129" y="225937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2" name="Oval 749"/>
              <p:cNvSpPr>
                <a:spLocks noChangeArrowheads="1"/>
              </p:cNvSpPr>
              <p:nvPr/>
            </p:nvSpPr>
            <p:spPr bwMode="auto">
              <a:xfrm>
                <a:off x="6134129" y="225937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5" name="Oval 752"/>
              <p:cNvSpPr>
                <a:spLocks noChangeArrowheads="1"/>
              </p:cNvSpPr>
              <p:nvPr/>
            </p:nvSpPr>
            <p:spPr bwMode="auto">
              <a:xfrm>
                <a:off x="6045629" y="239229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6" name="Oval 753"/>
              <p:cNvSpPr>
                <a:spLocks noChangeArrowheads="1"/>
              </p:cNvSpPr>
              <p:nvPr/>
            </p:nvSpPr>
            <p:spPr bwMode="auto">
              <a:xfrm>
                <a:off x="6171242" y="237654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3" name="Oval 760"/>
              <p:cNvSpPr>
                <a:spLocks noChangeArrowheads="1"/>
              </p:cNvSpPr>
              <p:nvPr/>
            </p:nvSpPr>
            <p:spPr bwMode="auto">
              <a:xfrm>
                <a:off x="5989483" y="210773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4" name="Oval 761"/>
              <p:cNvSpPr>
                <a:spLocks noChangeArrowheads="1"/>
              </p:cNvSpPr>
              <p:nvPr/>
            </p:nvSpPr>
            <p:spPr bwMode="auto">
              <a:xfrm>
                <a:off x="6021838" y="223573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0" name="Oval 767"/>
              <p:cNvSpPr>
                <a:spLocks noChangeArrowheads="1"/>
              </p:cNvSpPr>
              <p:nvPr/>
            </p:nvSpPr>
            <p:spPr bwMode="auto">
              <a:xfrm>
                <a:off x="6131274" y="211265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9" name="Oval 776"/>
              <p:cNvSpPr>
                <a:spLocks noChangeArrowheads="1"/>
              </p:cNvSpPr>
              <p:nvPr/>
            </p:nvSpPr>
            <p:spPr bwMode="auto">
              <a:xfrm>
                <a:off x="5922870" y="223475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966170" y="2032826"/>
              <a:ext cx="567762" cy="716067"/>
              <a:chOff x="5737658" y="2045702"/>
              <a:chExt cx="567762" cy="716067"/>
            </a:xfrm>
          </p:grpSpPr>
          <p:sp>
            <p:nvSpPr>
              <p:cNvPr id="303" name="Oval 740"/>
              <p:cNvSpPr>
                <a:spLocks noChangeArrowheads="1"/>
              </p:cNvSpPr>
              <p:nvPr/>
            </p:nvSpPr>
            <p:spPr bwMode="auto">
              <a:xfrm>
                <a:off x="6003758" y="205357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4" name="Oval 741"/>
              <p:cNvSpPr>
                <a:spLocks noChangeArrowheads="1"/>
              </p:cNvSpPr>
              <p:nvPr/>
            </p:nvSpPr>
            <p:spPr bwMode="auto">
              <a:xfrm>
                <a:off x="6217871" y="204570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9" name="Oval 746"/>
              <p:cNvSpPr>
                <a:spLocks noChangeArrowheads="1"/>
              </p:cNvSpPr>
              <p:nvPr/>
            </p:nvSpPr>
            <p:spPr bwMode="auto">
              <a:xfrm>
                <a:off x="5826757" y="205653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0" name="Oval 777"/>
              <p:cNvSpPr>
                <a:spLocks noChangeArrowheads="1"/>
              </p:cNvSpPr>
              <p:nvPr/>
            </p:nvSpPr>
            <p:spPr bwMode="auto">
              <a:xfrm>
                <a:off x="5737658" y="267708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200052" y="1495287"/>
              <a:ext cx="322597" cy="379090"/>
              <a:chOff x="5943806" y="1750307"/>
              <a:chExt cx="322597" cy="379090"/>
            </a:xfrm>
          </p:grpSpPr>
          <p:sp>
            <p:nvSpPr>
              <p:cNvPr id="299" name="Oval 736"/>
              <p:cNvSpPr>
                <a:spLocks noChangeArrowheads="1"/>
              </p:cNvSpPr>
              <p:nvPr/>
            </p:nvSpPr>
            <p:spPr bwMode="auto">
              <a:xfrm>
                <a:off x="6177903" y="1914743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1" name="Oval 738"/>
              <p:cNvSpPr>
                <a:spLocks noChangeArrowheads="1"/>
              </p:cNvSpPr>
              <p:nvPr/>
            </p:nvSpPr>
            <p:spPr bwMode="auto">
              <a:xfrm>
                <a:off x="5959032" y="1946252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7" name="Oval 754"/>
              <p:cNvSpPr>
                <a:spLocks noChangeArrowheads="1"/>
              </p:cNvSpPr>
              <p:nvPr/>
            </p:nvSpPr>
            <p:spPr bwMode="auto">
              <a:xfrm>
                <a:off x="6091306" y="175030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1" name="Oval 768"/>
              <p:cNvSpPr>
                <a:spLocks noChangeArrowheads="1"/>
              </p:cNvSpPr>
              <p:nvPr/>
            </p:nvSpPr>
            <p:spPr bwMode="auto">
              <a:xfrm>
                <a:off x="6109387" y="2044717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5" name="Oval 782"/>
              <p:cNvSpPr>
                <a:spLocks noChangeArrowheads="1"/>
              </p:cNvSpPr>
              <p:nvPr/>
            </p:nvSpPr>
            <p:spPr bwMode="auto">
              <a:xfrm>
                <a:off x="6088452" y="1952160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8" name="Oval 785"/>
              <p:cNvSpPr>
                <a:spLocks noChangeArrowheads="1"/>
              </p:cNvSpPr>
              <p:nvPr/>
            </p:nvSpPr>
            <p:spPr bwMode="auto">
              <a:xfrm>
                <a:off x="6167436" y="182317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7" name="Oval 794"/>
              <p:cNvSpPr>
                <a:spLocks noChangeArrowheads="1"/>
              </p:cNvSpPr>
              <p:nvPr/>
            </p:nvSpPr>
            <p:spPr bwMode="auto">
              <a:xfrm>
                <a:off x="5943806" y="1855664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709906" y="2393336"/>
              <a:ext cx="544325" cy="641007"/>
              <a:chOff x="6235000" y="1780831"/>
              <a:chExt cx="544325" cy="641007"/>
            </a:xfrm>
          </p:grpSpPr>
          <p:sp>
            <p:nvSpPr>
              <p:cNvPr id="300" name="Oval 737"/>
              <p:cNvSpPr>
                <a:spLocks noChangeArrowheads="1"/>
              </p:cNvSpPr>
              <p:nvPr/>
            </p:nvSpPr>
            <p:spPr bwMode="auto">
              <a:xfrm>
                <a:off x="6347291" y="191080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6" name="Oval 743"/>
              <p:cNvSpPr>
                <a:spLocks noChangeArrowheads="1"/>
              </p:cNvSpPr>
              <p:nvPr/>
            </p:nvSpPr>
            <p:spPr bwMode="auto">
              <a:xfrm>
                <a:off x="6280678" y="2157952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7" name="Oval 744"/>
              <p:cNvSpPr>
                <a:spLocks noChangeArrowheads="1"/>
              </p:cNvSpPr>
              <p:nvPr/>
            </p:nvSpPr>
            <p:spPr bwMode="auto">
              <a:xfrm>
                <a:off x="6263549" y="2307619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8" name="Oval 745"/>
              <p:cNvSpPr>
                <a:spLocks noChangeArrowheads="1"/>
              </p:cNvSpPr>
              <p:nvPr/>
            </p:nvSpPr>
            <p:spPr bwMode="auto">
              <a:xfrm>
                <a:off x="6366323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3" name="Oval 750"/>
              <p:cNvSpPr>
                <a:spLocks noChangeArrowheads="1"/>
              </p:cNvSpPr>
              <p:nvPr/>
            </p:nvSpPr>
            <p:spPr bwMode="auto">
              <a:xfrm>
                <a:off x="6329210" y="228989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4" name="Oval 751"/>
              <p:cNvSpPr>
                <a:spLocks noChangeArrowheads="1"/>
              </p:cNvSpPr>
              <p:nvPr/>
            </p:nvSpPr>
            <p:spPr bwMode="auto">
              <a:xfrm>
                <a:off x="6329210" y="228989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8" name="Oval 755"/>
              <p:cNvSpPr>
                <a:spLocks noChangeArrowheads="1"/>
              </p:cNvSpPr>
              <p:nvPr/>
            </p:nvSpPr>
            <p:spPr bwMode="auto">
              <a:xfrm>
                <a:off x="6274017" y="178083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19" name="Oval 756"/>
              <p:cNvSpPr>
                <a:spLocks noChangeArrowheads="1"/>
              </p:cNvSpPr>
              <p:nvPr/>
            </p:nvSpPr>
            <p:spPr bwMode="auto">
              <a:xfrm>
                <a:off x="6243565" y="189603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0" name="Oval 757"/>
              <p:cNvSpPr>
                <a:spLocks noChangeArrowheads="1"/>
              </p:cNvSpPr>
              <p:nvPr/>
            </p:nvSpPr>
            <p:spPr bwMode="auto">
              <a:xfrm>
                <a:off x="6319694" y="196988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1" name="Oval 758"/>
              <p:cNvSpPr>
                <a:spLocks noChangeArrowheads="1"/>
              </p:cNvSpPr>
              <p:nvPr/>
            </p:nvSpPr>
            <p:spPr bwMode="auto">
              <a:xfrm>
                <a:off x="6394872" y="204274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2" name="Oval 759"/>
              <p:cNvSpPr>
                <a:spLocks noChangeArrowheads="1"/>
              </p:cNvSpPr>
              <p:nvPr/>
            </p:nvSpPr>
            <p:spPr bwMode="auto">
              <a:xfrm>
                <a:off x="6578534" y="2064410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5" name="Oval 762"/>
              <p:cNvSpPr>
                <a:spLocks noChangeArrowheads="1"/>
              </p:cNvSpPr>
              <p:nvPr/>
            </p:nvSpPr>
            <p:spPr bwMode="auto">
              <a:xfrm>
                <a:off x="6332065" y="206244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6" name="Oval 763"/>
              <p:cNvSpPr>
                <a:spLocks noChangeArrowheads="1"/>
              </p:cNvSpPr>
              <p:nvPr/>
            </p:nvSpPr>
            <p:spPr bwMode="auto">
              <a:xfrm>
                <a:off x="6345388" y="226330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7" name="Oval 764"/>
              <p:cNvSpPr>
                <a:spLocks noChangeArrowheads="1"/>
              </p:cNvSpPr>
              <p:nvPr/>
            </p:nvSpPr>
            <p:spPr bwMode="auto">
              <a:xfrm>
                <a:off x="6421517" y="2336173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8" name="Oval 765"/>
              <p:cNvSpPr>
                <a:spLocks noChangeArrowheads="1"/>
              </p:cNvSpPr>
              <p:nvPr/>
            </p:nvSpPr>
            <p:spPr bwMode="auto">
              <a:xfrm>
                <a:off x="6533808" y="226035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29" name="Oval 766"/>
              <p:cNvSpPr>
                <a:spLocks noChangeArrowheads="1"/>
              </p:cNvSpPr>
              <p:nvPr/>
            </p:nvSpPr>
            <p:spPr bwMode="auto">
              <a:xfrm>
                <a:off x="6618502" y="2167798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2" name="Oval 769"/>
              <p:cNvSpPr>
                <a:spLocks noChangeArrowheads="1"/>
              </p:cNvSpPr>
              <p:nvPr/>
            </p:nvSpPr>
            <p:spPr bwMode="auto">
              <a:xfrm>
                <a:off x="6442453" y="2113643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3" name="Oval 770"/>
              <p:cNvSpPr>
                <a:spLocks noChangeArrowheads="1"/>
              </p:cNvSpPr>
              <p:nvPr/>
            </p:nvSpPr>
            <p:spPr bwMode="auto">
              <a:xfrm>
                <a:off x="6345388" y="226330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4" name="Oval 771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5" name="Oval 772"/>
              <p:cNvSpPr>
                <a:spLocks noChangeArrowheads="1"/>
              </p:cNvSpPr>
              <p:nvPr/>
            </p:nvSpPr>
            <p:spPr bwMode="auto">
              <a:xfrm>
                <a:off x="6676550" y="1989577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6" name="Oval 773"/>
              <p:cNvSpPr>
                <a:spLocks noChangeArrowheads="1"/>
              </p:cNvSpPr>
              <p:nvPr/>
            </p:nvSpPr>
            <p:spPr bwMode="auto">
              <a:xfrm>
                <a:off x="6411049" y="2118566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7" name="Oval 774"/>
              <p:cNvSpPr>
                <a:spLocks noChangeArrowheads="1"/>
              </p:cNvSpPr>
              <p:nvPr/>
            </p:nvSpPr>
            <p:spPr bwMode="auto">
              <a:xfrm>
                <a:off x="6266404" y="2089026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8" name="Oval 775"/>
              <p:cNvSpPr>
                <a:spLocks noChangeArrowheads="1"/>
              </p:cNvSpPr>
              <p:nvPr/>
            </p:nvSpPr>
            <p:spPr bwMode="auto">
              <a:xfrm>
                <a:off x="6489082" y="179560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1" name="Oval 778"/>
              <p:cNvSpPr>
                <a:spLocks noChangeArrowheads="1"/>
              </p:cNvSpPr>
              <p:nvPr/>
            </p:nvSpPr>
            <p:spPr bwMode="auto">
              <a:xfrm>
                <a:off x="6465292" y="228398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2" name="Oval 779"/>
              <p:cNvSpPr>
                <a:spLocks noChangeArrowheads="1"/>
              </p:cNvSpPr>
              <p:nvPr/>
            </p:nvSpPr>
            <p:spPr bwMode="auto">
              <a:xfrm>
                <a:off x="6471001" y="2115612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3" name="Oval 780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4" name="Oval 781"/>
              <p:cNvSpPr>
                <a:spLocks noChangeArrowheads="1"/>
              </p:cNvSpPr>
              <p:nvPr/>
            </p:nvSpPr>
            <p:spPr bwMode="auto">
              <a:xfrm>
                <a:off x="6472905" y="2207184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6" name="Oval 783"/>
              <p:cNvSpPr>
                <a:spLocks noChangeArrowheads="1"/>
              </p:cNvSpPr>
              <p:nvPr/>
            </p:nvSpPr>
            <p:spPr bwMode="auto">
              <a:xfrm>
                <a:off x="6235000" y="2007301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7" name="Oval 784"/>
              <p:cNvSpPr>
                <a:spLocks noChangeArrowheads="1"/>
              </p:cNvSpPr>
              <p:nvPr/>
            </p:nvSpPr>
            <p:spPr bwMode="auto">
              <a:xfrm>
                <a:off x="6489082" y="204274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49" name="Oval 786"/>
              <p:cNvSpPr>
                <a:spLocks noChangeArrowheads="1"/>
              </p:cNvSpPr>
              <p:nvPr/>
            </p:nvSpPr>
            <p:spPr bwMode="auto">
              <a:xfrm>
                <a:off x="6243565" y="189603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0" name="Oval 787"/>
              <p:cNvSpPr>
                <a:spLocks noChangeArrowheads="1"/>
              </p:cNvSpPr>
              <p:nvPr/>
            </p:nvSpPr>
            <p:spPr bwMode="auto">
              <a:xfrm>
                <a:off x="6319694" y="196988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1" name="Oval 788"/>
              <p:cNvSpPr>
                <a:spLocks noChangeArrowheads="1"/>
              </p:cNvSpPr>
              <p:nvPr/>
            </p:nvSpPr>
            <p:spPr bwMode="auto">
              <a:xfrm>
                <a:off x="6484324" y="2000408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2" name="Oval 789"/>
              <p:cNvSpPr>
                <a:spLocks noChangeArrowheads="1"/>
              </p:cNvSpPr>
              <p:nvPr/>
            </p:nvSpPr>
            <p:spPr bwMode="auto">
              <a:xfrm>
                <a:off x="6466243" y="195806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3" name="Oval 790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4" name="Oval 791"/>
              <p:cNvSpPr>
                <a:spLocks noChangeArrowheads="1"/>
              </p:cNvSpPr>
              <p:nvPr/>
            </p:nvSpPr>
            <p:spPr bwMode="auto">
              <a:xfrm>
                <a:off x="6331114" y="226626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5" name="Oval 792"/>
              <p:cNvSpPr>
                <a:spLocks noChangeArrowheads="1"/>
              </p:cNvSpPr>
              <p:nvPr/>
            </p:nvSpPr>
            <p:spPr bwMode="auto">
              <a:xfrm>
                <a:off x="6610889" y="2160906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6" name="Oval 793"/>
              <p:cNvSpPr>
                <a:spLocks noChangeArrowheads="1"/>
              </p:cNvSpPr>
              <p:nvPr/>
            </p:nvSpPr>
            <p:spPr bwMode="auto">
              <a:xfrm>
                <a:off x="6691776" y="228497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8" name="Oval 795"/>
              <p:cNvSpPr>
                <a:spLocks noChangeArrowheads="1"/>
              </p:cNvSpPr>
              <p:nvPr/>
            </p:nvSpPr>
            <p:spPr bwMode="auto">
              <a:xfrm>
                <a:off x="6324452" y="2110689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9" name="Oval 796"/>
              <p:cNvSpPr>
                <a:spLocks noChangeArrowheads="1"/>
              </p:cNvSpPr>
              <p:nvPr/>
            </p:nvSpPr>
            <p:spPr bwMode="auto">
              <a:xfrm>
                <a:off x="6306372" y="2009270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60" name="Oval 797"/>
              <p:cNvSpPr>
                <a:spLocks noChangeArrowheads="1"/>
              </p:cNvSpPr>
              <p:nvPr/>
            </p:nvSpPr>
            <p:spPr bwMode="auto">
              <a:xfrm>
                <a:off x="6550937" y="197480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61" name="Oval 798"/>
              <p:cNvSpPr>
                <a:spLocks noChangeArrowheads="1"/>
              </p:cNvSpPr>
              <p:nvPr/>
            </p:nvSpPr>
            <p:spPr bwMode="auto">
              <a:xfrm>
                <a:off x="6249275" y="204274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62" name="Oval 799"/>
              <p:cNvSpPr>
                <a:spLocks noChangeArrowheads="1"/>
              </p:cNvSpPr>
              <p:nvPr/>
            </p:nvSpPr>
            <p:spPr bwMode="auto">
              <a:xfrm>
                <a:off x="6580437" y="189012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9" name="Oval 819"/>
            <p:cNvSpPr>
              <a:spLocks noChangeArrowheads="1"/>
            </p:cNvSpPr>
            <p:nvPr/>
          </p:nvSpPr>
          <p:spPr bwMode="auto">
            <a:xfrm>
              <a:off x="2587996" y="1045645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60" name="Oval 820"/>
            <p:cNvSpPr>
              <a:spLocks noChangeArrowheads="1"/>
            </p:cNvSpPr>
            <p:nvPr/>
          </p:nvSpPr>
          <p:spPr bwMode="auto">
            <a:xfrm>
              <a:off x="2770706" y="1076169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71" name="Oval 831"/>
            <p:cNvSpPr>
              <a:spLocks noChangeArrowheads="1"/>
            </p:cNvSpPr>
            <p:nvPr/>
          </p:nvSpPr>
          <p:spPr bwMode="auto">
            <a:xfrm>
              <a:off x="3115191" y="1463136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77" name="Oval 837"/>
            <p:cNvSpPr>
              <a:spLocks noChangeArrowheads="1"/>
            </p:cNvSpPr>
            <p:nvPr/>
          </p:nvSpPr>
          <p:spPr bwMode="auto">
            <a:xfrm>
              <a:off x="3173240" y="1284914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89" name="Oval 850"/>
            <p:cNvSpPr>
              <a:spLocks noChangeArrowheads="1"/>
            </p:cNvSpPr>
            <p:nvPr/>
          </p:nvSpPr>
          <p:spPr bwMode="auto">
            <a:xfrm>
              <a:off x="2664124" y="1118509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96" name="Oval 857"/>
            <p:cNvSpPr>
              <a:spLocks noChangeArrowheads="1"/>
            </p:cNvSpPr>
            <p:nvPr/>
          </p:nvSpPr>
          <p:spPr bwMode="auto">
            <a:xfrm>
              <a:off x="3107578" y="1456244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97" name="Oval 859"/>
            <p:cNvSpPr>
              <a:spLocks noChangeArrowheads="1"/>
            </p:cNvSpPr>
            <p:nvPr/>
          </p:nvSpPr>
          <p:spPr bwMode="auto">
            <a:xfrm>
              <a:off x="2440495" y="1151002"/>
              <a:ext cx="88501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881" name="Group 880"/>
            <p:cNvGrpSpPr/>
            <p:nvPr/>
          </p:nvGrpSpPr>
          <p:grpSpPr>
            <a:xfrm>
              <a:off x="3396147" y="2298735"/>
              <a:ext cx="567762" cy="716067"/>
              <a:chOff x="5737658" y="2045702"/>
              <a:chExt cx="567762" cy="716067"/>
            </a:xfrm>
          </p:grpSpPr>
          <p:sp>
            <p:nvSpPr>
              <p:cNvPr id="882" name="Oval 740"/>
              <p:cNvSpPr>
                <a:spLocks noChangeArrowheads="1"/>
              </p:cNvSpPr>
              <p:nvPr/>
            </p:nvSpPr>
            <p:spPr bwMode="auto">
              <a:xfrm>
                <a:off x="6003758" y="205357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3" name="Oval 741"/>
              <p:cNvSpPr>
                <a:spLocks noChangeArrowheads="1"/>
              </p:cNvSpPr>
              <p:nvPr/>
            </p:nvSpPr>
            <p:spPr bwMode="auto">
              <a:xfrm>
                <a:off x="6217871" y="204570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4" name="Oval 746"/>
              <p:cNvSpPr>
                <a:spLocks noChangeArrowheads="1"/>
              </p:cNvSpPr>
              <p:nvPr/>
            </p:nvSpPr>
            <p:spPr bwMode="auto">
              <a:xfrm>
                <a:off x="5826757" y="205653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5" name="Oval 777"/>
              <p:cNvSpPr>
                <a:spLocks noChangeArrowheads="1"/>
              </p:cNvSpPr>
              <p:nvPr/>
            </p:nvSpPr>
            <p:spPr bwMode="auto">
              <a:xfrm>
                <a:off x="5737658" y="267708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86" name="Group 885"/>
            <p:cNvGrpSpPr/>
            <p:nvPr/>
          </p:nvGrpSpPr>
          <p:grpSpPr>
            <a:xfrm>
              <a:off x="4429953" y="2325167"/>
              <a:ext cx="567762" cy="716067"/>
              <a:chOff x="5737658" y="2045702"/>
              <a:chExt cx="567762" cy="716067"/>
            </a:xfrm>
          </p:grpSpPr>
          <p:sp>
            <p:nvSpPr>
              <p:cNvPr id="887" name="Oval 740"/>
              <p:cNvSpPr>
                <a:spLocks noChangeArrowheads="1"/>
              </p:cNvSpPr>
              <p:nvPr/>
            </p:nvSpPr>
            <p:spPr bwMode="auto">
              <a:xfrm>
                <a:off x="6003758" y="205357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8" name="Oval 741"/>
              <p:cNvSpPr>
                <a:spLocks noChangeArrowheads="1"/>
              </p:cNvSpPr>
              <p:nvPr/>
            </p:nvSpPr>
            <p:spPr bwMode="auto">
              <a:xfrm>
                <a:off x="6217871" y="204570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89" name="Oval 746"/>
              <p:cNvSpPr>
                <a:spLocks noChangeArrowheads="1"/>
              </p:cNvSpPr>
              <p:nvPr/>
            </p:nvSpPr>
            <p:spPr bwMode="auto">
              <a:xfrm>
                <a:off x="5826757" y="205653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0" name="Oval 777"/>
              <p:cNvSpPr>
                <a:spLocks noChangeArrowheads="1"/>
              </p:cNvSpPr>
              <p:nvPr/>
            </p:nvSpPr>
            <p:spPr bwMode="auto">
              <a:xfrm>
                <a:off x="5737658" y="267708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91" name="Group 890"/>
            <p:cNvGrpSpPr/>
            <p:nvPr/>
          </p:nvGrpSpPr>
          <p:grpSpPr>
            <a:xfrm>
              <a:off x="5298845" y="2455624"/>
              <a:ext cx="567762" cy="716067"/>
              <a:chOff x="5737658" y="2045702"/>
              <a:chExt cx="567762" cy="716067"/>
            </a:xfrm>
          </p:grpSpPr>
          <p:sp>
            <p:nvSpPr>
              <p:cNvPr id="892" name="Oval 740"/>
              <p:cNvSpPr>
                <a:spLocks noChangeArrowheads="1"/>
              </p:cNvSpPr>
              <p:nvPr/>
            </p:nvSpPr>
            <p:spPr bwMode="auto">
              <a:xfrm>
                <a:off x="6003758" y="205357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3" name="Oval 741"/>
              <p:cNvSpPr>
                <a:spLocks noChangeArrowheads="1"/>
              </p:cNvSpPr>
              <p:nvPr/>
            </p:nvSpPr>
            <p:spPr bwMode="auto">
              <a:xfrm>
                <a:off x="6217871" y="204570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4" name="Oval 746"/>
              <p:cNvSpPr>
                <a:spLocks noChangeArrowheads="1"/>
              </p:cNvSpPr>
              <p:nvPr/>
            </p:nvSpPr>
            <p:spPr bwMode="auto">
              <a:xfrm>
                <a:off x="5826757" y="205653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5" name="Oval 777"/>
              <p:cNvSpPr>
                <a:spLocks noChangeArrowheads="1"/>
              </p:cNvSpPr>
              <p:nvPr/>
            </p:nvSpPr>
            <p:spPr bwMode="auto">
              <a:xfrm>
                <a:off x="5737658" y="267708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96" name="Group 895"/>
            <p:cNvGrpSpPr/>
            <p:nvPr/>
          </p:nvGrpSpPr>
          <p:grpSpPr>
            <a:xfrm>
              <a:off x="4362982" y="1347679"/>
              <a:ext cx="567762" cy="716067"/>
              <a:chOff x="5737658" y="2045702"/>
              <a:chExt cx="567762" cy="716067"/>
            </a:xfrm>
          </p:grpSpPr>
          <p:sp>
            <p:nvSpPr>
              <p:cNvPr id="897" name="Oval 740"/>
              <p:cNvSpPr>
                <a:spLocks noChangeArrowheads="1"/>
              </p:cNvSpPr>
              <p:nvPr/>
            </p:nvSpPr>
            <p:spPr bwMode="auto">
              <a:xfrm>
                <a:off x="6003758" y="205357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8" name="Oval 741"/>
              <p:cNvSpPr>
                <a:spLocks noChangeArrowheads="1"/>
              </p:cNvSpPr>
              <p:nvPr/>
            </p:nvSpPr>
            <p:spPr bwMode="auto">
              <a:xfrm>
                <a:off x="6217871" y="204570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9" name="Oval 746"/>
              <p:cNvSpPr>
                <a:spLocks noChangeArrowheads="1"/>
              </p:cNvSpPr>
              <p:nvPr/>
            </p:nvSpPr>
            <p:spPr bwMode="auto">
              <a:xfrm>
                <a:off x="5826757" y="205653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00" name="Oval 777"/>
              <p:cNvSpPr>
                <a:spLocks noChangeArrowheads="1"/>
              </p:cNvSpPr>
              <p:nvPr/>
            </p:nvSpPr>
            <p:spPr bwMode="auto">
              <a:xfrm>
                <a:off x="5737658" y="2677089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 bwMode="auto">
            <a:xfrm>
              <a:off x="2440495" y="909701"/>
              <a:ext cx="830132" cy="781532"/>
            </a:xfrm>
            <a:prstGeom prst="rect">
              <a:avLst/>
            </a:prstGeom>
            <a:noFill/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02" name="Rectangle 901"/>
            <p:cNvSpPr/>
            <p:nvPr/>
          </p:nvSpPr>
          <p:spPr bwMode="auto">
            <a:xfrm>
              <a:off x="2442295" y="1691232"/>
              <a:ext cx="830132" cy="1503413"/>
            </a:xfrm>
            <a:prstGeom prst="rect">
              <a:avLst/>
            </a:prstGeom>
            <a:noFill/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25" name="Oval 642"/>
            <p:cNvSpPr>
              <a:spLocks noChangeArrowheads="1"/>
            </p:cNvSpPr>
            <p:nvPr/>
          </p:nvSpPr>
          <p:spPr bwMode="auto">
            <a:xfrm>
              <a:off x="4075363" y="1580568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926" name="Group 925"/>
            <p:cNvGrpSpPr/>
            <p:nvPr/>
          </p:nvGrpSpPr>
          <p:grpSpPr>
            <a:xfrm>
              <a:off x="3410168" y="1783789"/>
              <a:ext cx="387308" cy="370228"/>
              <a:chOff x="5922870" y="2107735"/>
              <a:chExt cx="387308" cy="370228"/>
            </a:xfrm>
          </p:grpSpPr>
          <p:sp>
            <p:nvSpPr>
              <p:cNvPr id="927" name="Oval 739"/>
              <p:cNvSpPr>
                <a:spLocks noChangeArrowheads="1"/>
              </p:cNvSpPr>
              <p:nvPr/>
            </p:nvSpPr>
            <p:spPr bwMode="auto">
              <a:xfrm>
                <a:off x="6136032" y="2211123"/>
                <a:ext cx="88500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28" name="Oval 742"/>
              <p:cNvSpPr>
                <a:spLocks noChangeArrowheads="1"/>
              </p:cNvSpPr>
              <p:nvPr/>
            </p:nvSpPr>
            <p:spPr bwMode="auto">
              <a:xfrm>
                <a:off x="6222629" y="217469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29" name="Oval 747"/>
              <p:cNvSpPr>
                <a:spLocks noChangeArrowheads="1"/>
              </p:cNvSpPr>
              <p:nvPr/>
            </p:nvSpPr>
            <p:spPr bwMode="auto">
              <a:xfrm>
                <a:off x="6058000" y="218552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0" name="Oval 748"/>
              <p:cNvSpPr>
                <a:spLocks noChangeArrowheads="1"/>
              </p:cNvSpPr>
              <p:nvPr/>
            </p:nvSpPr>
            <p:spPr bwMode="auto">
              <a:xfrm>
                <a:off x="6134129" y="225937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1" name="Oval 749"/>
              <p:cNvSpPr>
                <a:spLocks noChangeArrowheads="1"/>
              </p:cNvSpPr>
              <p:nvPr/>
            </p:nvSpPr>
            <p:spPr bwMode="auto">
              <a:xfrm>
                <a:off x="6134129" y="2259371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2" name="Oval 752"/>
              <p:cNvSpPr>
                <a:spLocks noChangeArrowheads="1"/>
              </p:cNvSpPr>
              <p:nvPr/>
            </p:nvSpPr>
            <p:spPr bwMode="auto">
              <a:xfrm>
                <a:off x="6045629" y="239229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3" name="Oval 753"/>
              <p:cNvSpPr>
                <a:spLocks noChangeArrowheads="1"/>
              </p:cNvSpPr>
              <p:nvPr/>
            </p:nvSpPr>
            <p:spPr bwMode="auto">
              <a:xfrm>
                <a:off x="6171242" y="237654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4" name="Oval 760"/>
              <p:cNvSpPr>
                <a:spLocks noChangeArrowheads="1"/>
              </p:cNvSpPr>
              <p:nvPr/>
            </p:nvSpPr>
            <p:spPr bwMode="auto">
              <a:xfrm>
                <a:off x="5989483" y="210773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5" name="Oval 761"/>
              <p:cNvSpPr>
                <a:spLocks noChangeArrowheads="1"/>
              </p:cNvSpPr>
              <p:nvPr/>
            </p:nvSpPr>
            <p:spPr bwMode="auto">
              <a:xfrm>
                <a:off x="6021838" y="223573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6" name="Oval 767"/>
              <p:cNvSpPr>
                <a:spLocks noChangeArrowheads="1"/>
              </p:cNvSpPr>
              <p:nvPr/>
            </p:nvSpPr>
            <p:spPr bwMode="auto">
              <a:xfrm>
                <a:off x="6131274" y="211265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37" name="Oval 776"/>
              <p:cNvSpPr>
                <a:spLocks noChangeArrowheads="1"/>
              </p:cNvSpPr>
              <p:nvPr/>
            </p:nvSpPr>
            <p:spPr bwMode="auto">
              <a:xfrm>
                <a:off x="5922870" y="223475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38" name="Oval 819"/>
            <p:cNvSpPr>
              <a:spLocks noChangeArrowheads="1"/>
            </p:cNvSpPr>
            <p:nvPr/>
          </p:nvSpPr>
          <p:spPr bwMode="auto">
            <a:xfrm>
              <a:off x="3411534" y="1034360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39" name="Oval 820"/>
            <p:cNvSpPr>
              <a:spLocks noChangeArrowheads="1"/>
            </p:cNvSpPr>
            <p:nvPr/>
          </p:nvSpPr>
          <p:spPr bwMode="auto">
            <a:xfrm>
              <a:off x="3594244" y="1064884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0" name="Oval 831"/>
            <p:cNvSpPr>
              <a:spLocks noChangeArrowheads="1"/>
            </p:cNvSpPr>
            <p:nvPr/>
          </p:nvSpPr>
          <p:spPr bwMode="auto">
            <a:xfrm>
              <a:off x="3938729" y="1451851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1" name="Oval 837"/>
            <p:cNvSpPr>
              <a:spLocks noChangeArrowheads="1"/>
            </p:cNvSpPr>
            <p:nvPr/>
          </p:nvSpPr>
          <p:spPr bwMode="auto">
            <a:xfrm>
              <a:off x="3996778" y="1273629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2" name="Oval 850"/>
            <p:cNvSpPr>
              <a:spLocks noChangeArrowheads="1"/>
            </p:cNvSpPr>
            <p:nvPr/>
          </p:nvSpPr>
          <p:spPr bwMode="auto">
            <a:xfrm>
              <a:off x="3487662" y="1107224"/>
              <a:ext cx="87548" cy="85665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3" name="Oval 857"/>
            <p:cNvSpPr>
              <a:spLocks noChangeArrowheads="1"/>
            </p:cNvSpPr>
            <p:nvPr/>
          </p:nvSpPr>
          <p:spPr bwMode="auto">
            <a:xfrm>
              <a:off x="3931116" y="1444959"/>
              <a:ext cx="87548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4" name="Oval 859"/>
            <p:cNvSpPr>
              <a:spLocks noChangeArrowheads="1"/>
            </p:cNvSpPr>
            <p:nvPr/>
          </p:nvSpPr>
          <p:spPr bwMode="auto">
            <a:xfrm>
              <a:off x="3264033" y="1139717"/>
              <a:ext cx="88501" cy="8468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5" name="Rectangle 944"/>
            <p:cNvSpPr/>
            <p:nvPr/>
          </p:nvSpPr>
          <p:spPr bwMode="auto">
            <a:xfrm>
              <a:off x="3264033" y="909990"/>
              <a:ext cx="830132" cy="964677"/>
            </a:xfrm>
            <a:prstGeom prst="rect">
              <a:avLst/>
            </a:prstGeom>
            <a:noFill/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46" name="Rectangle 945"/>
            <p:cNvSpPr/>
            <p:nvPr/>
          </p:nvSpPr>
          <p:spPr bwMode="auto">
            <a:xfrm>
              <a:off x="3265833" y="1874377"/>
              <a:ext cx="830132" cy="1308983"/>
            </a:xfrm>
            <a:prstGeom prst="rect">
              <a:avLst/>
            </a:prstGeom>
            <a:noFill/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947" name="Group 946"/>
            <p:cNvGrpSpPr/>
            <p:nvPr/>
          </p:nvGrpSpPr>
          <p:grpSpPr>
            <a:xfrm>
              <a:off x="2493371" y="936695"/>
              <a:ext cx="544325" cy="641007"/>
              <a:chOff x="6235000" y="1780831"/>
              <a:chExt cx="544325" cy="641007"/>
            </a:xfrm>
          </p:grpSpPr>
          <p:sp>
            <p:nvSpPr>
              <p:cNvPr id="948" name="Oval 737"/>
              <p:cNvSpPr>
                <a:spLocks noChangeArrowheads="1"/>
              </p:cNvSpPr>
              <p:nvPr/>
            </p:nvSpPr>
            <p:spPr bwMode="auto">
              <a:xfrm>
                <a:off x="6347291" y="191080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49" name="Oval 743"/>
              <p:cNvSpPr>
                <a:spLocks noChangeArrowheads="1"/>
              </p:cNvSpPr>
              <p:nvPr/>
            </p:nvSpPr>
            <p:spPr bwMode="auto">
              <a:xfrm>
                <a:off x="6280678" y="2157952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0" name="Oval 744"/>
              <p:cNvSpPr>
                <a:spLocks noChangeArrowheads="1"/>
              </p:cNvSpPr>
              <p:nvPr/>
            </p:nvSpPr>
            <p:spPr bwMode="auto">
              <a:xfrm>
                <a:off x="6263549" y="2307619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1" name="Oval 745"/>
              <p:cNvSpPr>
                <a:spLocks noChangeArrowheads="1"/>
              </p:cNvSpPr>
              <p:nvPr/>
            </p:nvSpPr>
            <p:spPr bwMode="auto">
              <a:xfrm>
                <a:off x="6366323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2" name="Oval 750"/>
              <p:cNvSpPr>
                <a:spLocks noChangeArrowheads="1"/>
              </p:cNvSpPr>
              <p:nvPr/>
            </p:nvSpPr>
            <p:spPr bwMode="auto">
              <a:xfrm>
                <a:off x="6329210" y="228989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3" name="Oval 751"/>
              <p:cNvSpPr>
                <a:spLocks noChangeArrowheads="1"/>
              </p:cNvSpPr>
              <p:nvPr/>
            </p:nvSpPr>
            <p:spPr bwMode="auto">
              <a:xfrm>
                <a:off x="6329210" y="2289895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4" name="Oval 755"/>
              <p:cNvSpPr>
                <a:spLocks noChangeArrowheads="1"/>
              </p:cNvSpPr>
              <p:nvPr/>
            </p:nvSpPr>
            <p:spPr bwMode="auto">
              <a:xfrm>
                <a:off x="6274017" y="178083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5" name="Oval 756"/>
              <p:cNvSpPr>
                <a:spLocks noChangeArrowheads="1"/>
              </p:cNvSpPr>
              <p:nvPr/>
            </p:nvSpPr>
            <p:spPr bwMode="auto">
              <a:xfrm>
                <a:off x="6243565" y="189603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lnSpc>
                    <a:spcPct val="11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6" name="Oval 757"/>
              <p:cNvSpPr>
                <a:spLocks noChangeArrowheads="1"/>
              </p:cNvSpPr>
              <p:nvPr/>
            </p:nvSpPr>
            <p:spPr bwMode="auto">
              <a:xfrm>
                <a:off x="6319694" y="196988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7" name="Oval 758"/>
              <p:cNvSpPr>
                <a:spLocks noChangeArrowheads="1"/>
              </p:cNvSpPr>
              <p:nvPr/>
            </p:nvSpPr>
            <p:spPr bwMode="auto">
              <a:xfrm>
                <a:off x="6394872" y="204274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8" name="Oval 759"/>
              <p:cNvSpPr>
                <a:spLocks noChangeArrowheads="1"/>
              </p:cNvSpPr>
              <p:nvPr/>
            </p:nvSpPr>
            <p:spPr bwMode="auto">
              <a:xfrm>
                <a:off x="6578534" y="2064410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59" name="Oval 762"/>
              <p:cNvSpPr>
                <a:spLocks noChangeArrowheads="1"/>
              </p:cNvSpPr>
              <p:nvPr/>
            </p:nvSpPr>
            <p:spPr bwMode="auto">
              <a:xfrm>
                <a:off x="6332065" y="206244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0" name="Oval 763"/>
              <p:cNvSpPr>
                <a:spLocks noChangeArrowheads="1"/>
              </p:cNvSpPr>
              <p:nvPr/>
            </p:nvSpPr>
            <p:spPr bwMode="auto">
              <a:xfrm>
                <a:off x="6345388" y="226330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1" name="Oval 764"/>
              <p:cNvSpPr>
                <a:spLocks noChangeArrowheads="1"/>
              </p:cNvSpPr>
              <p:nvPr/>
            </p:nvSpPr>
            <p:spPr bwMode="auto">
              <a:xfrm>
                <a:off x="6421517" y="2336173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2" name="Oval 765"/>
              <p:cNvSpPr>
                <a:spLocks noChangeArrowheads="1"/>
              </p:cNvSpPr>
              <p:nvPr/>
            </p:nvSpPr>
            <p:spPr bwMode="auto">
              <a:xfrm>
                <a:off x="6533808" y="226035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3" name="Oval 766"/>
              <p:cNvSpPr>
                <a:spLocks noChangeArrowheads="1"/>
              </p:cNvSpPr>
              <p:nvPr/>
            </p:nvSpPr>
            <p:spPr bwMode="auto">
              <a:xfrm>
                <a:off x="6618502" y="2167798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4" name="Oval 769"/>
              <p:cNvSpPr>
                <a:spLocks noChangeArrowheads="1"/>
              </p:cNvSpPr>
              <p:nvPr/>
            </p:nvSpPr>
            <p:spPr bwMode="auto">
              <a:xfrm>
                <a:off x="6442453" y="2113643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5" name="Oval 770"/>
              <p:cNvSpPr>
                <a:spLocks noChangeArrowheads="1"/>
              </p:cNvSpPr>
              <p:nvPr/>
            </p:nvSpPr>
            <p:spPr bwMode="auto">
              <a:xfrm>
                <a:off x="6345388" y="2263309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6" name="Oval 771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7" name="Oval 772"/>
              <p:cNvSpPr>
                <a:spLocks noChangeArrowheads="1"/>
              </p:cNvSpPr>
              <p:nvPr/>
            </p:nvSpPr>
            <p:spPr bwMode="auto">
              <a:xfrm>
                <a:off x="6676550" y="1989577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8" name="Oval 773"/>
              <p:cNvSpPr>
                <a:spLocks noChangeArrowheads="1"/>
              </p:cNvSpPr>
              <p:nvPr/>
            </p:nvSpPr>
            <p:spPr bwMode="auto">
              <a:xfrm>
                <a:off x="6411049" y="2118566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69" name="Oval 774"/>
              <p:cNvSpPr>
                <a:spLocks noChangeArrowheads="1"/>
              </p:cNvSpPr>
              <p:nvPr/>
            </p:nvSpPr>
            <p:spPr bwMode="auto">
              <a:xfrm>
                <a:off x="6266404" y="2089026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0" name="Oval 775"/>
              <p:cNvSpPr>
                <a:spLocks noChangeArrowheads="1"/>
              </p:cNvSpPr>
              <p:nvPr/>
            </p:nvSpPr>
            <p:spPr bwMode="auto">
              <a:xfrm>
                <a:off x="6489082" y="1795601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1" name="Oval 778"/>
              <p:cNvSpPr>
                <a:spLocks noChangeArrowheads="1"/>
              </p:cNvSpPr>
              <p:nvPr/>
            </p:nvSpPr>
            <p:spPr bwMode="auto">
              <a:xfrm>
                <a:off x="6465292" y="228398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2" name="Oval 779"/>
              <p:cNvSpPr>
                <a:spLocks noChangeArrowheads="1"/>
              </p:cNvSpPr>
              <p:nvPr/>
            </p:nvSpPr>
            <p:spPr bwMode="auto">
              <a:xfrm>
                <a:off x="6471001" y="2115612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3" name="Oval 780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4" name="Oval 781"/>
              <p:cNvSpPr>
                <a:spLocks noChangeArrowheads="1"/>
              </p:cNvSpPr>
              <p:nvPr/>
            </p:nvSpPr>
            <p:spPr bwMode="auto">
              <a:xfrm>
                <a:off x="6472905" y="2207184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5" name="Oval 783"/>
              <p:cNvSpPr>
                <a:spLocks noChangeArrowheads="1"/>
              </p:cNvSpPr>
              <p:nvPr/>
            </p:nvSpPr>
            <p:spPr bwMode="auto">
              <a:xfrm>
                <a:off x="6235000" y="2007301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6" name="Oval 784"/>
              <p:cNvSpPr>
                <a:spLocks noChangeArrowheads="1"/>
              </p:cNvSpPr>
              <p:nvPr/>
            </p:nvSpPr>
            <p:spPr bwMode="auto">
              <a:xfrm>
                <a:off x="6489082" y="204274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7" name="Oval 786"/>
              <p:cNvSpPr>
                <a:spLocks noChangeArrowheads="1"/>
              </p:cNvSpPr>
              <p:nvPr/>
            </p:nvSpPr>
            <p:spPr bwMode="auto">
              <a:xfrm>
                <a:off x="6243565" y="1896035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8" name="Oval 787"/>
              <p:cNvSpPr>
                <a:spLocks noChangeArrowheads="1"/>
              </p:cNvSpPr>
              <p:nvPr/>
            </p:nvSpPr>
            <p:spPr bwMode="auto">
              <a:xfrm>
                <a:off x="6319694" y="1969884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9" name="Oval 788"/>
              <p:cNvSpPr>
                <a:spLocks noChangeArrowheads="1"/>
              </p:cNvSpPr>
              <p:nvPr/>
            </p:nvSpPr>
            <p:spPr bwMode="auto">
              <a:xfrm>
                <a:off x="6484324" y="2000408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0" name="Oval 789"/>
              <p:cNvSpPr>
                <a:spLocks noChangeArrowheads="1"/>
              </p:cNvSpPr>
              <p:nvPr/>
            </p:nvSpPr>
            <p:spPr bwMode="auto">
              <a:xfrm>
                <a:off x="6466243" y="1958068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1" name="Oval 790"/>
              <p:cNvSpPr>
                <a:spLocks noChangeArrowheads="1"/>
              </p:cNvSpPr>
              <p:nvPr/>
            </p:nvSpPr>
            <p:spPr bwMode="auto">
              <a:xfrm>
                <a:off x="6547131" y="2188476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2" name="Oval 791"/>
              <p:cNvSpPr>
                <a:spLocks noChangeArrowheads="1"/>
              </p:cNvSpPr>
              <p:nvPr/>
            </p:nvSpPr>
            <p:spPr bwMode="auto">
              <a:xfrm>
                <a:off x="6331114" y="2266263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3" name="Oval 792"/>
              <p:cNvSpPr>
                <a:spLocks noChangeArrowheads="1"/>
              </p:cNvSpPr>
              <p:nvPr/>
            </p:nvSpPr>
            <p:spPr bwMode="auto">
              <a:xfrm>
                <a:off x="6610889" y="2160906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4" name="Oval 793"/>
              <p:cNvSpPr>
                <a:spLocks noChangeArrowheads="1"/>
              </p:cNvSpPr>
              <p:nvPr/>
            </p:nvSpPr>
            <p:spPr bwMode="auto">
              <a:xfrm>
                <a:off x="6691776" y="2284972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5" name="Oval 795"/>
              <p:cNvSpPr>
                <a:spLocks noChangeArrowheads="1"/>
              </p:cNvSpPr>
              <p:nvPr/>
            </p:nvSpPr>
            <p:spPr bwMode="auto">
              <a:xfrm>
                <a:off x="6324452" y="2110689"/>
                <a:ext cx="87549" cy="8468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6" name="Oval 796"/>
              <p:cNvSpPr>
                <a:spLocks noChangeArrowheads="1"/>
              </p:cNvSpPr>
              <p:nvPr/>
            </p:nvSpPr>
            <p:spPr bwMode="auto">
              <a:xfrm>
                <a:off x="6306372" y="2009270"/>
                <a:ext cx="88500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7" name="Oval 797"/>
              <p:cNvSpPr>
                <a:spLocks noChangeArrowheads="1"/>
              </p:cNvSpPr>
              <p:nvPr/>
            </p:nvSpPr>
            <p:spPr bwMode="auto">
              <a:xfrm>
                <a:off x="6550937" y="197480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8" name="Oval 798"/>
              <p:cNvSpPr>
                <a:spLocks noChangeArrowheads="1"/>
              </p:cNvSpPr>
              <p:nvPr/>
            </p:nvSpPr>
            <p:spPr bwMode="auto">
              <a:xfrm>
                <a:off x="6249275" y="2042748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89" name="Oval 799"/>
              <p:cNvSpPr>
                <a:spLocks noChangeArrowheads="1"/>
              </p:cNvSpPr>
              <p:nvPr/>
            </p:nvSpPr>
            <p:spPr bwMode="auto">
              <a:xfrm>
                <a:off x="6580437" y="1890127"/>
                <a:ext cx="87549" cy="85665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90" name="Rectangle 989"/>
            <p:cNvSpPr/>
            <p:nvPr/>
          </p:nvSpPr>
          <p:spPr bwMode="auto">
            <a:xfrm>
              <a:off x="4088087" y="909699"/>
              <a:ext cx="2250223" cy="2275325"/>
            </a:xfrm>
            <a:prstGeom prst="rect">
              <a:avLst/>
            </a:prstGeom>
            <a:noFill/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91" name="TextBox 990"/>
            <p:cNvSpPr txBox="1"/>
            <p:nvPr/>
          </p:nvSpPr>
          <p:spPr>
            <a:xfrm>
              <a:off x="4660397" y="1862695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itchFamily="34" charset="0"/>
                </a:rPr>
                <a:t>GPM 5</a:t>
              </a:r>
              <a:endPara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92" name="TextBox 991"/>
            <p:cNvSpPr txBox="1"/>
            <p:nvPr/>
          </p:nvSpPr>
          <p:spPr>
            <a:xfrm>
              <a:off x="3166242" y="2246495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itchFamily="34" charset="0"/>
                </a:rPr>
                <a:t>GPM 4</a:t>
              </a:r>
              <a:endPara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93" name="TextBox 992"/>
            <p:cNvSpPr txBox="1"/>
            <p:nvPr/>
          </p:nvSpPr>
          <p:spPr>
            <a:xfrm>
              <a:off x="3154677" y="1220415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itchFamily="34" charset="0"/>
                </a:rPr>
                <a:t>GPM 3</a:t>
              </a:r>
              <a:endPara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94" name="TextBox 993"/>
            <p:cNvSpPr txBox="1"/>
            <p:nvPr/>
          </p:nvSpPr>
          <p:spPr>
            <a:xfrm>
              <a:off x="2374015" y="2377715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itchFamily="34" charset="0"/>
                </a:rPr>
                <a:t>GPM 2</a:t>
              </a:r>
              <a:endPara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95" name="TextBox 994"/>
            <p:cNvSpPr txBox="1"/>
            <p:nvPr/>
          </p:nvSpPr>
          <p:spPr>
            <a:xfrm>
              <a:off x="2386396" y="863062"/>
              <a:ext cx="1037463" cy="461665"/>
            </a:xfrm>
            <a:prstGeom prst="rect">
              <a:avLst/>
            </a:prstGeom>
            <a:solidFill>
              <a:schemeClr val="bg1">
                <a:alpha val="28000"/>
              </a:schemeClr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itchFamily="34" charset="0"/>
                </a:rPr>
                <a:t>GPM 1</a:t>
              </a:r>
              <a:endPara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3" name="Line 148"/>
            <p:cNvSpPr>
              <a:spLocks noChangeShapeType="1"/>
            </p:cNvSpPr>
            <p:nvPr/>
          </p:nvSpPr>
          <p:spPr bwMode="auto">
            <a:xfrm>
              <a:off x="2458221" y="3192001"/>
              <a:ext cx="4030562" cy="2645"/>
            </a:xfrm>
            <a:prstGeom prst="line">
              <a:avLst/>
            </a:prstGeom>
            <a:noFill/>
            <a:ln w="442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4" name="Line 149"/>
            <p:cNvSpPr>
              <a:spLocks noChangeShapeType="1"/>
            </p:cNvSpPr>
            <p:nvPr/>
          </p:nvSpPr>
          <p:spPr bwMode="auto">
            <a:xfrm flipV="1">
              <a:off x="2461278" y="742675"/>
              <a:ext cx="4259" cy="2451971"/>
            </a:xfrm>
            <a:prstGeom prst="line">
              <a:avLst/>
            </a:prstGeom>
            <a:noFill/>
            <a:ln w="442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579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2096869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Linear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572000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Nonlinear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406" y="3906322"/>
            <a:ext cx="7809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CC6600"/>
                </a:solidFill>
              </a:rPr>
              <a:t>!</a:t>
            </a:r>
            <a:endParaRPr lang="en-US" sz="16600" b="1" dirty="0">
              <a:solidFill>
                <a:srgbClr val="CC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62"/>
            <a:ext cx="9144000" cy="126188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Types of models</a:t>
            </a:r>
          </a:p>
          <a:p>
            <a:pPr algn="ctr"/>
            <a:r>
              <a:rPr lang="en-US" sz="32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(Yes, there’s a bit of bias in focus here!)</a:t>
            </a:r>
            <a:endParaRPr lang="en-US" sz="32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676400" y="1828800"/>
            <a:ext cx="0" cy="13716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125415" y="2880974"/>
            <a:ext cx="1693985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1160584" y="2096869"/>
            <a:ext cx="1506416" cy="57817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702777" y="4556758"/>
            <a:ext cx="0" cy="13716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151792" y="5608932"/>
            <a:ext cx="1693985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1186961" y="4824827"/>
            <a:ext cx="1506416" cy="57817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10523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8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98856"/>
            <a:ext cx="9155125" cy="6301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79425"/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Benchmarking: GPM vs Divide-and-Conquer GPM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264757"/>
              </p:ext>
            </p:extLst>
          </p:nvPr>
        </p:nvGraphicFramePr>
        <p:xfrm>
          <a:off x="0" y="971550"/>
          <a:ext cx="9144000" cy="588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Worksheet" r:id="rId3" imgW="5814125" imgH="3482352" progId="Excel.Sheet.12">
                  <p:embed/>
                </p:oleObj>
              </mc:Choice>
              <mc:Fallback>
                <p:oleObj name="Worksheet" r:id="rId3" imgW="5814125" imgH="34823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71550"/>
                        <a:ext cx="9144000" cy="588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2972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andberlin.com/wp-content/uploads/2012/10/berlin-skyline-at-night-from-neukc3b6lln-arcad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r="12945"/>
          <a:stretch/>
        </p:blipFill>
        <p:spPr bwMode="auto">
          <a:xfrm>
            <a:off x="1" y="8615"/>
            <a:ext cx="9143998" cy="68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066800"/>
            <a:ext cx="9128757" cy="5943600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kinda miss Europe (my wife does too)”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“Berlin is a cool city. Lotsa art happening”</a:t>
            </a: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So: “let’s try Berlin for a few months” 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That was 18 months ago!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Life Planning as a 35 Year Old (2013)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6324600" y="5715000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4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tatic.squarespace.com/static/51d44341e4b085686833bb66/5285145ce4b0070d8ce441a2/5285145ce4b0070d8ce441a3/1387416332078/_tomer-turjeman_gold_1134551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r="12219"/>
          <a:stretch/>
        </p:blipFill>
        <p:spPr bwMode="auto">
          <a:xfrm>
            <a:off x="0" y="8615"/>
            <a:ext cx="9143999" cy="684938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28758" cy="6019800"/>
          </a:xfrm>
          <a:solidFill>
            <a:schemeClr val="tx1">
              <a:alpha val="64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“Bitcoin is cool. Blockchain in particular.”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“The art world has some specific challenges.”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So, what if…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That’s my </a:t>
            </a:r>
            <a:r>
              <a:rPr lang="en-US" sz="32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other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venture now – Keidom</a:t>
            </a:r>
          </a:p>
          <a:p>
            <a:pPr lvl="1"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it’s not just art. It’s </a:t>
            </a:r>
            <a:r>
              <a:rPr lang="en-US" sz="32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ownership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Not 100% on it: babies to feed, salary=good)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98462" lvl="1" indent="0">
              <a:spcBef>
                <a:spcPts val="300"/>
              </a:spcBef>
              <a:buNone/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solidFill>
            <a:schemeClr val="tx1"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Life&amp;Career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Planning as a 35.5 Year Old (2013)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8914" name="Picture 2" descr="http://spectrum.ieee.org/images/public_html/automaton/ieee-spectrum-technological-singularity-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8615"/>
            <a:ext cx="7104185" cy="68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199"/>
            <a:ext cx="9128758" cy="6019801"/>
          </a:xfrm>
          <a:solidFill>
            <a:schemeClr val="tx1">
              <a:alpha val="64000"/>
            </a:schemeClr>
          </a:solidFill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“Neuro is cool.” 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Neuro/BCI is a way for an AI-type singularity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to include humans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There’s a cost-effective way to approach this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It’s getting close to the right time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</a:t>
            </a:r>
          </a:p>
          <a:p>
            <a:pPr marL="0" indent="0">
              <a:spcBef>
                <a:spcPts val="300"/>
              </a:spcBef>
              <a:buNone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How to ding the universe: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Choose high-impact problems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Approach at high leverage points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Keep swinging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Buy more time: don’t retire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32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Really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buy more time: don’t die! (see singularity..)</a:t>
            </a:r>
            <a:endParaRPr lang="en-US" sz="32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0" y="8615"/>
            <a:ext cx="9143999" cy="829585"/>
          </a:xfrm>
          <a:prstGeom prst="rect">
            <a:avLst/>
          </a:prstGeom>
          <a:solidFill>
            <a:schemeClr val="tx1"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Life &amp; Career Planning as a 37 Year Old (2014)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7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://www.personal.psu.edu/afr3/blogs/siowfa13/BlueOce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0" b="4881"/>
          <a:stretch/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28758" cy="5791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26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02870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427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17732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1154A"/>
              </a:buClr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230438" indent="-2317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154A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687638" indent="-2317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154A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144838" indent="-2317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154A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602038" indent="-2317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154A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Bef>
                <a:spcPts val="300"/>
              </a:spcBef>
              <a:buFontTx/>
              <a:buNone/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Looking back, </a:t>
            </a: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 realize I can identify my career’s turning points:</a:t>
            </a:r>
          </a:p>
          <a:p>
            <a:pPr marL="0" indent="0">
              <a:spcBef>
                <a:spcPts val="300"/>
              </a:spcBef>
              <a:buFontTx/>
              <a:buNone/>
            </a:pPr>
            <a:endParaRPr lang="en-US" sz="2800" b="1" kern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FontTx/>
              <a:buNone/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I’ve </a:t>
            </a:r>
            <a:r>
              <a:rPr lang="en-US" sz="2800" b="1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chosen</a:t>
            </a: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those turning points in the last 10+ years. 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(vs stumbled onto, or worse, had 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them decided for </a:t>
            </a: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me)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Intentional career &amp; life design.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endParaRPr lang="en-US" sz="2800" b="1" kern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Guided by my passions, what might be fun/cool, and the future I want for myself and humanity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Design process includes asking questions, writing down goals &amp; constraints, evaluating possibilities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They took courage to implement. Status quo = easy.</a:t>
            </a:r>
          </a:p>
          <a:p>
            <a:pPr>
              <a:spcBef>
                <a:spcPts val="300"/>
              </a:spcBef>
              <a:buClr>
                <a:schemeClr val="bg1"/>
              </a:buClr>
            </a:pP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AI has always been a passion. Perhaps fortunate since  AI opens many doors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buClr>
                <a:schemeClr val="bg1"/>
              </a:buClr>
            </a:pPr>
            <a:endParaRPr lang="en-US" sz="2800" b="1" kern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en-US" sz="2800" b="1" kern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white">
          <a:xfrm>
            <a:off x="0" y="313415"/>
            <a:ext cx="9143999" cy="8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Review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7307580" y="1295399"/>
            <a:ext cx="685800" cy="655983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AutoShape 2" descr="Trent McConagh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 bwMode="auto">
          <a:xfrm>
            <a:off x="1219200" y="1542365"/>
            <a:ext cx="1752600" cy="1676400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white">
          <a:xfrm>
            <a:off x="1" y="8615"/>
            <a:ext cx="9144000" cy="1134385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Types of life events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40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(With a particular focus)</a:t>
            </a:r>
            <a:endParaRPr lang="en-US" sz="40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1828800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Key turning point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572000"/>
            <a:ext cx="4724400" cy="8309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Rest of life</a:t>
            </a:r>
            <a:endParaRPr lang="en-US" sz="48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219200" y="4354562"/>
            <a:ext cx="1752600" cy="1676400"/>
          </a:xfrm>
          <a:prstGeom prst="star5">
            <a:avLst/>
          </a:prstGeom>
          <a:solidFill>
            <a:srgbClr val="FFC000"/>
          </a:solidFill>
          <a:ln w="41275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406" y="3906322"/>
            <a:ext cx="7809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CC6600"/>
                </a:solidFill>
              </a:rPr>
              <a:t>!</a:t>
            </a:r>
            <a:endParaRPr lang="en-US" sz="166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333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entmc\Desktop\farm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5240" r="19501" b="52520"/>
          <a:stretch/>
        </p:blipFill>
        <p:spPr bwMode="auto">
          <a:xfrm>
            <a:off x="0" y="0"/>
            <a:ext cx="9273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543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entmc\Desktop\farm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480" r="3000" b="52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7933" y="2362200"/>
            <a:ext cx="1608133" cy="646331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Canada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206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6000" r="8499" b="10222"/>
          <a:stretch/>
        </p:blipFill>
        <p:spPr bwMode="auto">
          <a:xfrm>
            <a:off x="0" y="15240"/>
            <a:ext cx="9144000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3505200" y="1051560"/>
            <a:ext cx="914400" cy="2811780"/>
          </a:xfrm>
          <a:custGeom>
            <a:avLst/>
            <a:gdLst>
              <a:gd name="connsiteX0" fmla="*/ 0 w 914400"/>
              <a:gd name="connsiteY0" fmla="*/ 7620 h 2811780"/>
              <a:gd name="connsiteX1" fmla="*/ 15240 w 914400"/>
              <a:gd name="connsiteY1" fmla="*/ 2811780 h 2811780"/>
              <a:gd name="connsiteX2" fmla="*/ 914400 w 914400"/>
              <a:gd name="connsiteY2" fmla="*/ 2796540 h 2811780"/>
              <a:gd name="connsiteX3" fmla="*/ 853440 w 914400"/>
              <a:gd name="connsiteY3" fmla="*/ 0 h 2811780"/>
              <a:gd name="connsiteX4" fmla="*/ 0 w 914400"/>
              <a:gd name="connsiteY4" fmla="*/ 7620 h 281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2811780">
                <a:moveTo>
                  <a:pt x="0" y="7620"/>
                </a:moveTo>
                <a:lnTo>
                  <a:pt x="15240" y="2811780"/>
                </a:lnTo>
                <a:lnTo>
                  <a:pt x="914400" y="2796540"/>
                </a:lnTo>
                <a:lnTo>
                  <a:pt x="853440" y="0"/>
                </a:lnTo>
                <a:lnTo>
                  <a:pt x="0" y="7620"/>
                </a:lnTo>
                <a:close/>
              </a:path>
            </a:pathLst>
          </a:cu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08120" y="2743200"/>
            <a:ext cx="182880" cy="182880"/>
          </a:xfrm>
          <a:prstGeom prst="ellipse">
            <a:avLst/>
          </a:prstGeom>
          <a:solidFill>
            <a:srgbClr val="0000FF"/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381537"/>
            <a:ext cx="3014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Saskatchewan,</a:t>
            </a:r>
          </a:p>
          <a:p>
            <a:pPr algn="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Canada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455" y="2514600"/>
            <a:ext cx="2532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McConaghy </a:t>
            </a:r>
          </a:p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f</a:t>
            </a:r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arm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742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entmc\Desktop\farm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7700" r="28531" b="51980"/>
          <a:stretch/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639080" y="2965938"/>
            <a:ext cx="182880" cy="182880"/>
          </a:xfrm>
          <a:prstGeom prst="ellipse">
            <a:avLst/>
          </a:prstGeom>
          <a:solidFill>
            <a:srgbClr val="0000FF"/>
          </a:solidFill>
          <a:ln w="31750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129" y="3461825"/>
            <a:ext cx="2532745" cy="175432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McConaghy </a:t>
            </a:r>
          </a:p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f</a:t>
            </a:r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arm</a:t>
            </a:r>
          </a:p>
          <a:p>
            <a:r>
              <a:rPr lang="en-US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(summer)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4835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olido1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plate">
  <a:themeElements>
    <a:clrScheme name="">
      <a:dk1>
        <a:srgbClr val="000000"/>
      </a:dk1>
      <a:lt1>
        <a:srgbClr val="FFFFFF"/>
      </a:lt1>
      <a:dk2>
        <a:srgbClr val="FF9933"/>
      </a:dk2>
      <a:lt2>
        <a:srgbClr val="919191"/>
      </a:lt2>
      <a:accent1>
        <a:srgbClr val="FC0128"/>
      </a:accent1>
      <a:accent2>
        <a:srgbClr val="000099"/>
      </a:accent2>
      <a:accent3>
        <a:srgbClr val="FFFFFF"/>
      </a:accent3>
      <a:accent4>
        <a:srgbClr val="000000"/>
      </a:accent4>
      <a:accent5>
        <a:srgbClr val="FDAAAC"/>
      </a:accent5>
      <a:accent6>
        <a:srgbClr val="00008A"/>
      </a:accent6>
      <a:hlink>
        <a:srgbClr val="00FFFF"/>
      </a:hlink>
      <a:folHlink>
        <a:srgbClr val="339933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SolidoTemplate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idoTemplate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olido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lido_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olido1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olido1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olido1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SolidoTemplate">
  <a:themeElements>
    <a:clrScheme name="">
      <a:dk1>
        <a:srgbClr val="000000"/>
      </a:dk1>
      <a:lt1>
        <a:srgbClr val="FFFFFF"/>
      </a:lt1>
      <a:dk2>
        <a:srgbClr val="E46D00"/>
      </a:dk2>
      <a:lt2>
        <a:srgbClr val="7A7A7A"/>
      </a:lt2>
      <a:accent1>
        <a:srgbClr val="79133F"/>
      </a:accent1>
      <a:accent2>
        <a:srgbClr val="639A62"/>
      </a:accent2>
      <a:accent3>
        <a:srgbClr val="FFFFFF"/>
      </a:accent3>
      <a:accent4>
        <a:srgbClr val="000000"/>
      </a:accent4>
      <a:accent5>
        <a:srgbClr val="BEAAAF"/>
      </a:accent5>
      <a:accent6>
        <a:srgbClr val="598B58"/>
      </a:accent6>
      <a:hlink>
        <a:srgbClr val="FCC25A"/>
      </a:hlink>
      <a:folHlink>
        <a:srgbClr val="B92323"/>
      </a:folHlink>
    </a:clrScheme>
    <a:fontScheme name="Solido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olido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o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o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Solido1</Template>
  <TotalTime>96579</TotalTime>
  <Words>2739</Words>
  <Application>Microsoft Office PowerPoint</Application>
  <PresentationFormat>On-screen Show (4:3)</PresentationFormat>
  <Paragraphs>507</Paragraphs>
  <Slides>44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Solido1</vt:lpstr>
      <vt:lpstr>1_SolidoTemplate</vt:lpstr>
      <vt:lpstr>Solido</vt:lpstr>
      <vt:lpstr>Default Theme</vt:lpstr>
      <vt:lpstr>solido_theme</vt:lpstr>
      <vt:lpstr>1_Solido1</vt:lpstr>
      <vt:lpstr>2_Solido1</vt:lpstr>
      <vt:lpstr>3_Solido1</vt:lpstr>
      <vt:lpstr>2_SolidoTemplate</vt:lpstr>
      <vt:lpstr>template</vt:lpstr>
      <vt:lpstr>3_SolidoTemplate</vt:lpstr>
      <vt:lpstr>Equation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2004-2008: PhD (2/3): 35 Blocks → 100K+ topologies!</vt:lpstr>
      <vt:lpstr>2004-2008 PhD (3/3) Some results: it automatically synthesized these structures &amp; parameters.</vt:lpstr>
      <vt:lpstr>PowerPoint Presentation</vt:lpstr>
      <vt:lpstr>PowerPoint Presentation</vt:lpstr>
      <vt:lpstr>PowerPoint Presentation</vt:lpstr>
      <vt:lpstr>PowerPoint Presentation</vt:lpstr>
      <vt:lpstr>Example: Solido Fast PVT</vt:lpstr>
      <vt:lpstr>Fast PVT Underlying Model</vt:lpstr>
      <vt:lpstr>Benchmarks on 226 Circuit PVT Verification Problems</vt:lpstr>
      <vt:lpstr>Fast PVT Scalability Challenge: # Samples</vt:lpstr>
      <vt:lpstr> Fast PVT Solution: Divide-and-Conquer on Training Samples</vt:lpstr>
      <vt:lpstr>Benchmarking: GPM vs Divide-and-Conquer GPM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 Designer 2.4 PVT+ and Monte Carlo+ Early Benchmark Results</dc:title>
  <dc:creator>jdyck</dc:creator>
  <cp:lastModifiedBy>trentmc</cp:lastModifiedBy>
  <cp:revision>750</cp:revision>
  <cp:lastPrinted>2014-02-11T23:00:30Z</cp:lastPrinted>
  <dcterms:created xsi:type="dcterms:W3CDTF">2010-04-06T15:03:18Z</dcterms:created>
  <dcterms:modified xsi:type="dcterms:W3CDTF">2014-06-30T14:03:55Z</dcterms:modified>
</cp:coreProperties>
</file>